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4630400" cy="8229600"/>
  <p:notesSz cx="8229600" cy="14630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80" d="100"/>
          <a:sy n="80" d="100"/>
        </p:scale>
        <p:origin x="139"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111910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 Id="rId9" Type="http://schemas.openxmlformats.org/officeDocument/2006/relationships/image" Target="../media/image9.pn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13.png"/><Relationship Id="rId5" Type="http://schemas.openxmlformats.org/officeDocument/2006/relationships/image" Target="../media/image12.png"/><Relationship Id="rId10" Type="http://schemas.openxmlformats.org/officeDocument/2006/relationships/image" Target="../media/image9.png"/><Relationship Id="rId4" Type="http://schemas.openxmlformats.org/officeDocument/2006/relationships/image" Target="../media/image11.png"/><Relationship Id="rId9" Type="http://schemas.openxmlformats.org/officeDocument/2006/relationships/image" Target="../media/image16.png"/></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image" Target="../media/image18.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8" Type="http://schemas.openxmlformats.org/officeDocument/2006/relationships/image" Target="../media/image25.svg"/><Relationship Id="rId13" Type="http://schemas.openxmlformats.org/officeDocument/2006/relationships/image" Target="../media/image9.png"/><Relationship Id="rId3" Type="http://schemas.openxmlformats.org/officeDocument/2006/relationships/image" Target="../media/image20.png"/><Relationship Id="rId7" Type="http://schemas.openxmlformats.org/officeDocument/2006/relationships/image" Target="../media/image24.png"/><Relationship Id="rId12" Type="http://schemas.openxmlformats.org/officeDocument/2006/relationships/image" Target="../media/image29.sv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23.svg"/><Relationship Id="rId11" Type="http://schemas.openxmlformats.org/officeDocument/2006/relationships/image" Target="../media/image28.png"/><Relationship Id="rId5" Type="http://schemas.openxmlformats.org/officeDocument/2006/relationships/image" Target="../media/image22.png"/><Relationship Id="rId10" Type="http://schemas.openxmlformats.org/officeDocument/2006/relationships/image" Target="../media/image27.svg"/><Relationship Id="rId4" Type="http://schemas.openxmlformats.org/officeDocument/2006/relationships/image" Target="../media/image21.svg"/><Relationship Id="rId9" Type="http://schemas.openxmlformats.org/officeDocument/2006/relationships/image" Target="../media/image26.png"/></Relationships>
</file>

<file path=ppt/slides/_rels/slide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8.xml"/><Relationship Id="rId1" Type="http://schemas.openxmlformats.org/officeDocument/2006/relationships/slideLayout" Target="../slideLayouts/slideLayout9.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9.xml"/><Relationship Id="rId1" Type="http://schemas.openxmlformats.org/officeDocument/2006/relationships/slideLayout" Target="../slideLayouts/slideLayout10.xml"/><Relationship Id="rId5" Type="http://schemas.openxmlformats.org/officeDocument/2006/relationships/image" Target="../media/image9.png"/><Relationship Id="rId4" Type="http://schemas.openxmlformats.org/officeDocument/2006/relationships/image" Target="../media/image32.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2382560"/>
            <a:ext cx="7556421" cy="1417558"/>
          </a:xfrm>
          <a:prstGeom prst="rect">
            <a:avLst/>
          </a:prstGeom>
          <a:noFill/>
          <a:ln/>
        </p:spPr>
        <p:txBody>
          <a:bodyPr wrap="square" lIns="0" tIns="0" rIns="0" bIns="0" rtlCol="0" anchor="t"/>
          <a:lstStyle/>
          <a:p>
            <a:pPr marL="0" indent="0" algn="l">
              <a:lnSpc>
                <a:spcPts val="5550"/>
              </a:lnSpc>
              <a:buNone/>
            </a:pPr>
            <a:r>
              <a:rPr lang="en-US" sz="4450" b="1" dirty="0">
                <a:solidFill>
                  <a:srgbClr val="000000"/>
                </a:solidFill>
                <a:latin typeface="Inter Bold" pitchFamily="34" charset="0"/>
                <a:ea typeface="Inter Bold" pitchFamily="34" charset="-122"/>
                <a:cs typeface="Inter Bold" pitchFamily="34" charset="-120"/>
              </a:rPr>
              <a:t>Heart Disease Prediction Using Logistic Regression</a:t>
            </a:r>
            <a:endParaRPr lang="en-US" sz="4450" dirty="0"/>
          </a:p>
        </p:txBody>
      </p:sp>
      <p:sp>
        <p:nvSpPr>
          <p:cNvPr id="4" name="Text 1"/>
          <p:cNvSpPr/>
          <p:nvPr/>
        </p:nvSpPr>
        <p:spPr>
          <a:xfrm>
            <a:off x="793790" y="4140279"/>
            <a:ext cx="7556421" cy="36290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Predicting heart disease likelihood using clinical attributes</a:t>
            </a:r>
            <a:endParaRPr lang="en-US" sz="1750" dirty="0"/>
          </a:p>
        </p:txBody>
      </p:sp>
      <p:sp>
        <p:nvSpPr>
          <p:cNvPr id="5" name="Text 2"/>
          <p:cNvSpPr/>
          <p:nvPr/>
        </p:nvSpPr>
        <p:spPr>
          <a:xfrm>
            <a:off x="793790" y="4758333"/>
            <a:ext cx="7556421" cy="1088708"/>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Presented by: Anushka Sinha</a:t>
            </a:r>
          </a:p>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Institution: Techno India University</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652224"/>
            <a:ext cx="5658564" cy="538758"/>
          </a:xfrm>
          <a:prstGeom prst="rect">
            <a:avLst/>
          </a:prstGeom>
          <a:noFill/>
          <a:ln/>
        </p:spPr>
        <p:txBody>
          <a:bodyPr wrap="none" lIns="0" tIns="0" rIns="0" bIns="0" rtlCol="0" anchor="t"/>
          <a:lstStyle/>
          <a:p>
            <a:pPr marL="0" indent="0" algn="l">
              <a:lnSpc>
                <a:spcPts val="4200"/>
              </a:lnSpc>
              <a:buNone/>
            </a:pPr>
            <a:r>
              <a:rPr lang="en-US" sz="3550" b="1" dirty="0">
                <a:solidFill>
                  <a:srgbClr val="000000"/>
                </a:solidFill>
                <a:latin typeface="Inter Bold" pitchFamily="34" charset="0"/>
                <a:ea typeface="Inter Bold" pitchFamily="34" charset="-122"/>
                <a:cs typeface="Inter Bold" pitchFamily="34" charset="-120"/>
              </a:rPr>
              <a:t>Conclusion &amp; Future Scope</a:t>
            </a:r>
            <a:endParaRPr lang="en-US" sz="3550" dirty="0"/>
          </a:p>
        </p:txBody>
      </p:sp>
      <p:sp>
        <p:nvSpPr>
          <p:cNvPr id="4" name="Text 1"/>
          <p:cNvSpPr/>
          <p:nvPr/>
        </p:nvSpPr>
        <p:spPr>
          <a:xfrm>
            <a:off x="793790" y="1514118"/>
            <a:ext cx="7556421" cy="1379220"/>
          </a:xfrm>
          <a:prstGeom prst="rect">
            <a:avLst/>
          </a:prstGeom>
          <a:noFill/>
          <a:ln/>
        </p:spPr>
        <p:txBody>
          <a:bodyPr wrap="square" lIns="0" tIns="0" rIns="0" bIns="0" rtlCol="0" anchor="t"/>
          <a:lstStyle/>
          <a:p>
            <a:pPr marL="0" indent="0" algn="l">
              <a:lnSpc>
                <a:spcPts val="2700"/>
              </a:lnSpc>
              <a:buNone/>
            </a:pPr>
            <a:r>
              <a:rPr lang="en-US" sz="1750" dirty="0">
                <a:solidFill>
                  <a:srgbClr val="272525"/>
                </a:solidFill>
                <a:latin typeface="Inter" pitchFamily="34" charset="0"/>
                <a:ea typeface="Inter" pitchFamily="34" charset="-122"/>
                <a:cs typeface="Inter" pitchFamily="34" charset="-120"/>
              </a:rPr>
              <a:t>Logistic Regression proves to be a valuable tool for early heart disease prediction, offering interpretable results that can aid clinicians. The future holds exciting possibilities for enhancing this model and its integration into clinical practice.</a:t>
            </a:r>
            <a:endParaRPr lang="en-US" sz="1750" dirty="0"/>
          </a:p>
        </p:txBody>
      </p:sp>
      <p:sp>
        <p:nvSpPr>
          <p:cNvPr id="5" name="Text 2"/>
          <p:cNvSpPr/>
          <p:nvPr/>
        </p:nvSpPr>
        <p:spPr>
          <a:xfrm>
            <a:off x="793790" y="3351133"/>
            <a:ext cx="2693551" cy="336590"/>
          </a:xfrm>
          <a:prstGeom prst="rect">
            <a:avLst/>
          </a:prstGeom>
          <a:noFill/>
          <a:ln/>
        </p:spPr>
        <p:txBody>
          <a:bodyPr wrap="none" lIns="0" tIns="0" rIns="0" bIns="0" rtlCol="0" anchor="t"/>
          <a:lstStyle/>
          <a:p>
            <a:pPr marL="0" indent="0" algn="l">
              <a:lnSpc>
                <a:spcPts val="2650"/>
              </a:lnSpc>
              <a:buNone/>
            </a:pPr>
            <a:r>
              <a:rPr lang="en-US" sz="2000" b="1" dirty="0">
                <a:solidFill>
                  <a:srgbClr val="000000"/>
                </a:solidFill>
                <a:latin typeface="Inter Bold" pitchFamily="34" charset="0"/>
                <a:ea typeface="Inter Bold" pitchFamily="34" charset="-122"/>
                <a:cs typeface="Inter Bold" pitchFamily="34" charset="-120"/>
              </a:rPr>
              <a:t>Key Takeaways</a:t>
            </a:r>
            <a:endParaRPr lang="en-US" sz="2000" dirty="0"/>
          </a:p>
        </p:txBody>
      </p:sp>
      <p:sp>
        <p:nvSpPr>
          <p:cNvPr id="6" name="Text 3"/>
          <p:cNvSpPr/>
          <p:nvPr/>
        </p:nvSpPr>
        <p:spPr>
          <a:xfrm>
            <a:off x="793790" y="3903107"/>
            <a:ext cx="3515320" cy="689610"/>
          </a:xfrm>
          <a:prstGeom prst="rect">
            <a:avLst/>
          </a:prstGeom>
          <a:noFill/>
          <a:ln/>
        </p:spPr>
        <p:txBody>
          <a:bodyPr wrap="square" lIns="0" tIns="0" rIns="0" bIns="0" rtlCol="0" anchor="t"/>
          <a:lstStyle/>
          <a:p>
            <a:pPr marL="342900" indent="-342900" algn="l">
              <a:lnSpc>
                <a:spcPts val="2700"/>
              </a:lnSpc>
              <a:buSzPct val="100000"/>
              <a:buChar char="•"/>
            </a:pPr>
            <a:r>
              <a:rPr lang="en-US" sz="1650" dirty="0">
                <a:solidFill>
                  <a:srgbClr val="272525"/>
                </a:solidFill>
                <a:latin typeface="Inter" pitchFamily="34" charset="0"/>
                <a:ea typeface="Inter" pitchFamily="34" charset="-122"/>
                <a:cs typeface="Inter" pitchFamily="34" charset="-120"/>
              </a:rPr>
              <a:t>Logistic Regression provides </a:t>
            </a:r>
            <a:r>
              <a:rPr lang="en-US" sz="1650" b="1" dirty="0">
                <a:solidFill>
                  <a:srgbClr val="272525"/>
                </a:solidFill>
                <a:latin typeface="Inter" pitchFamily="34" charset="0"/>
                <a:ea typeface="Inter" pitchFamily="34" charset="-122"/>
                <a:cs typeface="Inter" pitchFamily="34" charset="-120"/>
              </a:rPr>
              <a:t>interpretable results</a:t>
            </a:r>
            <a:r>
              <a:rPr lang="en-US" sz="1650" dirty="0">
                <a:solidFill>
                  <a:srgbClr val="272525"/>
                </a:solidFill>
                <a:latin typeface="Inter" pitchFamily="34" charset="0"/>
                <a:ea typeface="Inter" pitchFamily="34" charset="-122"/>
                <a:cs typeface="Inter" pitchFamily="34" charset="-120"/>
              </a:rPr>
              <a:t>.</a:t>
            </a:r>
            <a:endParaRPr lang="en-US" sz="1650" dirty="0"/>
          </a:p>
        </p:txBody>
      </p:sp>
      <p:sp>
        <p:nvSpPr>
          <p:cNvPr id="7" name="Text 4"/>
          <p:cNvSpPr/>
          <p:nvPr/>
        </p:nvSpPr>
        <p:spPr>
          <a:xfrm>
            <a:off x="793790" y="4668083"/>
            <a:ext cx="3515320" cy="689610"/>
          </a:xfrm>
          <a:prstGeom prst="rect">
            <a:avLst/>
          </a:prstGeom>
          <a:noFill/>
          <a:ln/>
        </p:spPr>
        <p:txBody>
          <a:bodyPr wrap="square" lIns="0" tIns="0" rIns="0" bIns="0" rtlCol="0" anchor="t"/>
          <a:lstStyle/>
          <a:p>
            <a:pPr marL="342900" indent="-342900" algn="l">
              <a:lnSpc>
                <a:spcPts val="2700"/>
              </a:lnSpc>
              <a:buSzPct val="100000"/>
              <a:buChar char="•"/>
            </a:pPr>
            <a:r>
              <a:rPr lang="en-US" sz="1650" dirty="0">
                <a:solidFill>
                  <a:srgbClr val="272525"/>
                </a:solidFill>
                <a:latin typeface="Inter" pitchFamily="34" charset="0"/>
                <a:ea typeface="Inter" pitchFamily="34" charset="-122"/>
                <a:cs typeface="Inter" pitchFamily="34" charset="-120"/>
              </a:rPr>
              <a:t>Facilitates </a:t>
            </a:r>
            <a:r>
              <a:rPr lang="en-US" sz="1650" b="1" dirty="0">
                <a:solidFill>
                  <a:srgbClr val="272525"/>
                </a:solidFill>
                <a:latin typeface="Inter" pitchFamily="34" charset="0"/>
                <a:ea typeface="Inter" pitchFamily="34" charset="-122"/>
                <a:cs typeface="Inter" pitchFamily="34" charset="-120"/>
              </a:rPr>
              <a:t>early detection</a:t>
            </a:r>
            <a:r>
              <a:rPr lang="en-US" sz="1650" dirty="0">
                <a:solidFill>
                  <a:srgbClr val="272525"/>
                </a:solidFill>
                <a:latin typeface="Inter" pitchFamily="34" charset="0"/>
                <a:ea typeface="Inter" pitchFamily="34" charset="-122"/>
                <a:cs typeface="Inter" pitchFamily="34" charset="-120"/>
              </a:rPr>
              <a:t> and diagnosis.</a:t>
            </a:r>
            <a:endParaRPr lang="en-US" sz="1650" dirty="0"/>
          </a:p>
        </p:txBody>
      </p:sp>
      <p:sp>
        <p:nvSpPr>
          <p:cNvPr id="8" name="Text 5"/>
          <p:cNvSpPr/>
          <p:nvPr/>
        </p:nvSpPr>
        <p:spPr>
          <a:xfrm>
            <a:off x="793790" y="5433060"/>
            <a:ext cx="3515320" cy="689610"/>
          </a:xfrm>
          <a:prstGeom prst="rect">
            <a:avLst/>
          </a:prstGeom>
          <a:noFill/>
          <a:ln/>
        </p:spPr>
        <p:txBody>
          <a:bodyPr wrap="square" lIns="0" tIns="0" rIns="0" bIns="0" rtlCol="0" anchor="t"/>
          <a:lstStyle/>
          <a:p>
            <a:pPr marL="342900" indent="-342900" algn="l">
              <a:lnSpc>
                <a:spcPts val="2700"/>
              </a:lnSpc>
              <a:buSzPct val="100000"/>
              <a:buChar char="•"/>
            </a:pPr>
            <a:r>
              <a:rPr lang="en-US" sz="1650" dirty="0">
                <a:solidFill>
                  <a:srgbClr val="272525"/>
                </a:solidFill>
                <a:latin typeface="Inter" pitchFamily="34" charset="0"/>
                <a:ea typeface="Inter" pitchFamily="34" charset="-122"/>
                <a:cs typeface="Inter" pitchFamily="34" charset="-120"/>
              </a:rPr>
              <a:t>Utilizes readily available </a:t>
            </a:r>
            <a:r>
              <a:rPr lang="en-US" sz="1650" b="1" dirty="0">
                <a:solidFill>
                  <a:srgbClr val="272525"/>
                </a:solidFill>
                <a:latin typeface="Inter" pitchFamily="34" charset="0"/>
                <a:ea typeface="Inter" pitchFamily="34" charset="-122"/>
                <a:cs typeface="Inter" pitchFamily="34" charset="-120"/>
              </a:rPr>
              <a:t>clinical attributes</a:t>
            </a:r>
            <a:r>
              <a:rPr lang="en-US" sz="1650" dirty="0">
                <a:solidFill>
                  <a:srgbClr val="272525"/>
                </a:solidFill>
                <a:latin typeface="Inter" pitchFamily="34" charset="0"/>
                <a:ea typeface="Inter" pitchFamily="34" charset="-122"/>
                <a:cs typeface="Inter" pitchFamily="34" charset="-120"/>
              </a:rPr>
              <a:t>.</a:t>
            </a:r>
            <a:endParaRPr lang="en-US" sz="1650" dirty="0"/>
          </a:p>
        </p:txBody>
      </p:sp>
      <p:sp>
        <p:nvSpPr>
          <p:cNvPr id="9" name="Text 6"/>
          <p:cNvSpPr/>
          <p:nvPr/>
        </p:nvSpPr>
        <p:spPr>
          <a:xfrm>
            <a:off x="4842510" y="3351133"/>
            <a:ext cx="2693551" cy="336590"/>
          </a:xfrm>
          <a:prstGeom prst="rect">
            <a:avLst/>
          </a:prstGeom>
          <a:noFill/>
          <a:ln/>
        </p:spPr>
        <p:txBody>
          <a:bodyPr wrap="none" lIns="0" tIns="0" rIns="0" bIns="0" rtlCol="0" anchor="t"/>
          <a:lstStyle/>
          <a:p>
            <a:pPr marL="0" indent="0" algn="l">
              <a:lnSpc>
                <a:spcPts val="2650"/>
              </a:lnSpc>
              <a:buNone/>
            </a:pPr>
            <a:r>
              <a:rPr lang="en-US" sz="2000" b="1" dirty="0">
                <a:solidFill>
                  <a:srgbClr val="000000"/>
                </a:solidFill>
                <a:latin typeface="Inter Bold" pitchFamily="34" charset="0"/>
                <a:ea typeface="Inter Bold" pitchFamily="34" charset="-122"/>
                <a:cs typeface="Inter Bold" pitchFamily="34" charset="-120"/>
              </a:rPr>
              <a:t>Future Directions</a:t>
            </a:r>
            <a:endParaRPr lang="en-US" sz="2000" dirty="0"/>
          </a:p>
        </p:txBody>
      </p:sp>
      <p:sp>
        <p:nvSpPr>
          <p:cNvPr id="10" name="Text 7"/>
          <p:cNvSpPr/>
          <p:nvPr/>
        </p:nvSpPr>
        <p:spPr>
          <a:xfrm>
            <a:off x="4842510" y="3903107"/>
            <a:ext cx="3515320" cy="1034415"/>
          </a:xfrm>
          <a:prstGeom prst="rect">
            <a:avLst/>
          </a:prstGeom>
          <a:noFill/>
          <a:ln/>
        </p:spPr>
        <p:txBody>
          <a:bodyPr wrap="square" lIns="0" tIns="0" rIns="0" bIns="0" rtlCol="0" anchor="t"/>
          <a:lstStyle/>
          <a:p>
            <a:pPr marL="342900" indent="-342900" algn="l">
              <a:lnSpc>
                <a:spcPts val="2700"/>
              </a:lnSpc>
              <a:buSzPct val="100000"/>
              <a:buChar char="•"/>
            </a:pPr>
            <a:r>
              <a:rPr lang="en-US" sz="1650" b="1" dirty="0">
                <a:solidFill>
                  <a:srgbClr val="272525"/>
                </a:solidFill>
                <a:latin typeface="Inter" pitchFamily="34" charset="0"/>
                <a:ea typeface="Inter" pitchFamily="34" charset="-122"/>
                <a:cs typeface="Inter" pitchFamily="34" charset="-120"/>
              </a:rPr>
              <a:t>Advanced Models:</a:t>
            </a:r>
            <a:r>
              <a:rPr lang="en-US" sz="1650" dirty="0">
                <a:solidFill>
                  <a:srgbClr val="272525"/>
                </a:solidFill>
                <a:latin typeface="Inter" pitchFamily="34" charset="0"/>
                <a:ea typeface="Inter" pitchFamily="34" charset="-122"/>
                <a:cs typeface="Inter" pitchFamily="34" charset="-120"/>
              </a:rPr>
              <a:t> Explore XGBoost or Random Forest for improved accuracy.</a:t>
            </a:r>
            <a:endParaRPr lang="en-US" sz="1650" dirty="0"/>
          </a:p>
        </p:txBody>
      </p:sp>
      <p:sp>
        <p:nvSpPr>
          <p:cNvPr id="11" name="Text 8"/>
          <p:cNvSpPr/>
          <p:nvPr/>
        </p:nvSpPr>
        <p:spPr>
          <a:xfrm>
            <a:off x="4842510" y="5012888"/>
            <a:ext cx="3515320" cy="1034415"/>
          </a:xfrm>
          <a:prstGeom prst="rect">
            <a:avLst/>
          </a:prstGeom>
          <a:noFill/>
          <a:ln/>
        </p:spPr>
        <p:txBody>
          <a:bodyPr wrap="square" lIns="0" tIns="0" rIns="0" bIns="0" rtlCol="0" anchor="t"/>
          <a:lstStyle/>
          <a:p>
            <a:pPr marL="342900" indent="-342900" algn="l">
              <a:lnSpc>
                <a:spcPts val="2700"/>
              </a:lnSpc>
              <a:buSzPct val="100000"/>
              <a:buChar char="•"/>
            </a:pPr>
            <a:r>
              <a:rPr lang="en-US" sz="1650" b="1" dirty="0">
                <a:solidFill>
                  <a:srgbClr val="272525"/>
                </a:solidFill>
                <a:latin typeface="Inter" pitchFamily="34" charset="0"/>
                <a:ea typeface="Inter" pitchFamily="34" charset="-122"/>
                <a:cs typeface="Inter" pitchFamily="34" charset="-120"/>
              </a:rPr>
              <a:t>Interactive Tools:</a:t>
            </a:r>
            <a:r>
              <a:rPr lang="en-US" sz="1650" dirty="0">
                <a:solidFill>
                  <a:srgbClr val="272525"/>
                </a:solidFill>
                <a:latin typeface="Inter" pitchFamily="34" charset="0"/>
                <a:ea typeface="Inter" pitchFamily="34" charset="-122"/>
                <a:cs typeface="Inter" pitchFamily="34" charset="-120"/>
              </a:rPr>
              <a:t> Develop a user-friendly dashboard or mobile app for clinicians.</a:t>
            </a:r>
            <a:endParaRPr lang="en-US" sz="1650" dirty="0"/>
          </a:p>
        </p:txBody>
      </p:sp>
      <p:sp>
        <p:nvSpPr>
          <p:cNvPr id="12" name="Text 9"/>
          <p:cNvSpPr/>
          <p:nvPr/>
        </p:nvSpPr>
        <p:spPr>
          <a:xfrm>
            <a:off x="4842510" y="6122670"/>
            <a:ext cx="3515320" cy="1379220"/>
          </a:xfrm>
          <a:prstGeom prst="rect">
            <a:avLst/>
          </a:prstGeom>
          <a:noFill/>
          <a:ln/>
        </p:spPr>
        <p:txBody>
          <a:bodyPr wrap="square" lIns="0" tIns="0" rIns="0" bIns="0" rtlCol="0" anchor="t"/>
          <a:lstStyle/>
          <a:p>
            <a:pPr marL="342900" indent="-342900" algn="l">
              <a:lnSpc>
                <a:spcPts val="2700"/>
              </a:lnSpc>
              <a:buSzPct val="100000"/>
              <a:buChar char="•"/>
            </a:pPr>
            <a:r>
              <a:rPr lang="en-US" sz="1650" b="1" dirty="0">
                <a:solidFill>
                  <a:srgbClr val="272525"/>
                </a:solidFill>
                <a:latin typeface="Inter" pitchFamily="34" charset="0"/>
                <a:ea typeface="Inter" pitchFamily="34" charset="-122"/>
                <a:cs typeface="Inter" pitchFamily="34" charset="-120"/>
              </a:rPr>
              <a:t>Wearable Integration:</a:t>
            </a:r>
            <a:r>
              <a:rPr lang="en-US" sz="1650" dirty="0">
                <a:solidFill>
                  <a:srgbClr val="272525"/>
                </a:solidFill>
                <a:latin typeface="Inter" pitchFamily="34" charset="0"/>
                <a:ea typeface="Inter" pitchFamily="34" charset="-122"/>
                <a:cs typeface="Inter" pitchFamily="34" charset="-120"/>
              </a:rPr>
              <a:t> Incorporate real-time data from wearables for continuous monitoring.</a:t>
            </a:r>
            <a:endParaRPr lang="en-US" sz="16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2330172"/>
            <a:ext cx="5137904" cy="566976"/>
          </a:xfrm>
          <a:prstGeom prst="rect">
            <a:avLst/>
          </a:prstGeom>
          <a:noFill/>
          <a:ln/>
        </p:spPr>
        <p:txBody>
          <a:bodyPr wrap="none" lIns="0" tIns="0" rIns="0" bIns="0" rtlCol="0" anchor="t"/>
          <a:lstStyle/>
          <a:p>
            <a:pPr marL="0" indent="0" algn="l">
              <a:lnSpc>
                <a:spcPts val="4450"/>
              </a:lnSpc>
              <a:buNone/>
            </a:pPr>
            <a:r>
              <a:rPr lang="en-US" sz="3550" b="1" dirty="0">
                <a:solidFill>
                  <a:srgbClr val="000000"/>
                </a:solidFill>
                <a:latin typeface="Inter Bold" pitchFamily="34" charset="0"/>
                <a:ea typeface="Inter Bold" pitchFamily="34" charset="-122"/>
                <a:cs typeface="Inter Bold" pitchFamily="34" charset="-120"/>
              </a:rPr>
              <a:t>What is Heart Disease?</a:t>
            </a:r>
            <a:endParaRPr lang="en-US" sz="3550" dirty="0"/>
          </a:p>
        </p:txBody>
      </p:sp>
      <p:sp>
        <p:nvSpPr>
          <p:cNvPr id="3" name="Text 1"/>
          <p:cNvSpPr/>
          <p:nvPr/>
        </p:nvSpPr>
        <p:spPr>
          <a:xfrm>
            <a:off x="793790" y="3350776"/>
            <a:ext cx="13042821" cy="1088708"/>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Coronary artery disease is a major global health concern, where blood vessels supplying the heart become narrowed or blocked. Early and accurate prediction is crucial for timely intervention and improving patient outcomes, directly impacting treatment strategies and quality of life.</a:t>
            </a:r>
            <a:endParaRPr lang="en-US" sz="1750" dirty="0"/>
          </a:p>
        </p:txBody>
      </p:sp>
      <p:pic>
        <p:nvPicPr>
          <p:cNvPr id="4"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93790" y="4694634"/>
            <a:ext cx="566976" cy="566976"/>
          </a:xfrm>
          <a:prstGeom prst="rect">
            <a:avLst/>
          </a:prstGeom>
        </p:spPr>
      </p:pic>
      <p:sp>
        <p:nvSpPr>
          <p:cNvPr id="5" name="Text 2"/>
          <p:cNvSpPr/>
          <p:nvPr/>
        </p:nvSpPr>
        <p:spPr>
          <a:xfrm>
            <a:off x="793790" y="5545098"/>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272525"/>
                </a:solidFill>
                <a:latin typeface="Inter Bold" pitchFamily="34" charset="0"/>
                <a:ea typeface="Inter Bold" pitchFamily="34" charset="-122"/>
                <a:cs typeface="Inter Bold" pitchFamily="34" charset="-120"/>
              </a:rPr>
              <a:t>Chest Pain</a:t>
            </a:r>
            <a:endParaRPr lang="en-US" sz="2200" dirty="0"/>
          </a:p>
        </p:txBody>
      </p:sp>
      <p:pic>
        <p:nvPicPr>
          <p:cNvPr id="6" name="Image 1"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235893" y="4694634"/>
            <a:ext cx="566976" cy="566976"/>
          </a:xfrm>
          <a:prstGeom prst="rect">
            <a:avLst/>
          </a:prstGeom>
        </p:spPr>
      </p:pic>
      <p:sp>
        <p:nvSpPr>
          <p:cNvPr id="7" name="Text 3"/>
          <p:cNvSpPr/>
          <p:nvPr/>
        </p:nvSpPr>
        <p:spPr>
          <a:xfrm>
            <a:off x="5235893" y="5545098"/>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272525"/>
                </a:solidFill>
                <a:latin typeface="Inter Bold" pitchFamily="34" charset="0"/>
                <a:ea typeface="Inter Bold" pitchFamily="34" charset="-122"/>
                <a:cs typeface="Inter Bold" pitchFamily="34" charset="-120"/>
              </a:rPr>
              <a:t>Breathlessness</a:t>
            </a:r>
            <a:endParaRPr lang="en-US" sz="2200" dirty="0"/>
          </a:p>
        </p:txBody>
      </p:sp>
      <p:pic>
        <p:nvPicPr>
          <p:cNvPr id="8" name="Image 2"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677995" y="4694634"/>
            <a:ext cx="566976" cy="566976"/>
          </a:xfrm>
          <a:prstGeom prst="rect">
            <a:avLst/>
          </a:prstGeom>
        </p:spPr>
      </p:pic>
      <p:sp>
        <p:nvSpPr>
          <p:cNvPr id="9" name="Text 4"/>
          <p:cNvSpPr/>
          <p:nvPr/>
        </p:nvSpPr>
        <p:spPr>
          <a:xfrm>
            <a:off x="9677995" y="5545098"/>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272525"/>
                </a:solidFill>
                <a:latin typeface="Inter Bold" pitchFamily="34" charset="0"/>
                <a:ea typeface="Inter Bold" pitchFamily="34" charset="-122"/>
                <a:cs typeface="Inter Bold" pitchFamily="34" charset="-120"/>
              </a:rPr>
              <a:t>Fatigue</a:t>
            </a:r>
            <a:endParaRPr lang="en-US" sz="2200" dirty="0"/>
          </a:p>
        </p:txBody>
      </p:sp>
      <p:pic>
        <p:nvPicPr>
          <p:cNvPr id="11" name="Picture 10">
            <a:extLst>
              <a:ext uri="{FF2B5EF4-FFF2-40B4-BE49-F238E27FC236}">
                <a16:creationId xmlns:a16="http://schemas.microsoft.com/office/drawing/2014/main" id="{49A59AA4-FB52-1282-5C5B-9D0F0099A143}"/>
              </a:ext>
            </a:extLst>
          </p:cNvPr>
          <p:cNvPicPr>
            <a:picLocks noChangeAspect="1"/>
          </p:cNvPicPr>
          <p:nvPr/>
        </p:nvPicPr>
        <p:blipFill>
          <a:blip r:embed="rId9"/>
          <a:stretch>
            <a:fillRect/>
          </a:stretch>
        </p:blipFill>
        <p:spPr>
          <a:xfrm>
            <a:off x="11467659" y="7691409"/>
            <a:ext cx="3162741" cy="409632"/>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1101328"/>
            <a:ext cx="8210669" cy="566976"/>
          </a:xfrm>
          <a:prstGeom prst="rect">
            <a:avLst/>
          </a:prstGeom>
          <a:noFill/>
          <a:ln/>
        </p:spPr>
        <p:txBody>
          <a:bodyPr wrap="none" lIns="0" tIns="0" rIns="0" bIns="0" rtlCol="0" anchor="t"/>
          <a:lstStyle/>
          <a:p>
            <a:pPr marL="0" indent="0" algn="l">
              <a:lnSpc>
                <a:spcPts val="4450"/>
              </a:lnSpc>
              <a:buNone/>
            </a:pPr>
            <a:r>
              <a:rPr lang="en-US" sz="3550" b="1" dirty="0">
                <a:solidFill>
                  <a:srgbClr val="000000"/>
                </a:solidFill>
                <a:latin typeface="Inter Bold" pitchFamily="34" charset="0"/>
                <a:ea typeface="Inter Bold" pitchFamily="34" charset="-122"/>
                <a:cs typeface="Inter Bold" pitchFamily="34" charset="-120"/>
              </a:rPr>
              <a:t>Dataset Overview: UCI Heart Disease</a:t>
            </a:r>
            <a:endParaRPr lang="en-US" sz="3550" dirty="0"/>
          </a:p>
        </p:txBody>
      </p:sp>
      <p:sp>
        <p:nvSpPr>
          <p:cNvPr id="3" name="Text 1"/>
          <p:cNvSpPr/>
          <p:nvPr/>
        </p:nvSpPr>
        <p:spPr>
          <a:xfrm>
            <a:off x="793790" y="2121932"/>
            <a:ext cx="13042821" cy="1088708"/>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Our predictive model is built upon the widely recognized UCI Heart Disease Dataset, a collection of comprehensive patient data designed for machine learning research. This dataset includes a rich set of clinical attributes that are vital for assessing cardiac health.</a:t>
            </a:r>
            <a:endParaRPr lang="en-US" sz="1750" dirty="0"/>
          </a:p>
        </p:txBody>
      </p:sp>
      <p:sp>
        <p:nvSpPr>
          <p:cNvPr id="4" name="Text 2"/>
          <p:cNvSpPr/>
          <p:nvPr/>
        </p:nvSpPr>
        <p:spPr>
          <a:xfrm>
            <a:off x="793790" y="3669863"/>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272525"/>
                </a:solidFill>
                <a:latin typeface="Inter" pitchFamily="34" charset="0"/>
                <a:ea typeface="Inter" pitchFamily="34" charset="-122"/>
                <a:cs typeface="Inter" pitchFamily="34" charset="-120"/>
              </a:rPr>
              <a:t>Age: Patient's age in years</a:t>
            </a:r>
            <a:endParaRPr lang="en-US" sz="1750" dirty="0"/>
          </a:p>
        </p:txBody>
      </p:sp>
      <p:sp>
        <p:nvSpPr>
          <p:cNvPr id="5" name="Text 3"/>
          <p:cNvSpPr/>
          <p:nvPr/>
        </p:nvSpPr>
        <p:spPr>
          <a:xfrm>
            <a:off x="793790" y="4112062"/>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272525"/>
                </a:solidFill>
                <a:latin typeface="Inter" pitchFamily="34" charset="0"/>
                <a:ea typeface="Inter" pitchFamily="34" charset="-122"/>
                <a:cs typeface="Inter" pitchFamily="34" charset="-120"/>
              </a:rPr>
              <a:t>Sex: (1 = male; 0 = female)</a:t>
            </a:r>
            <a:endParaRPr lang="en-US" sz="1750" dirty="0"/>
          </a:p>
        </p:txBody>
      </p:sp>
      <p:sp>
        <p:nvSpPr>
          <p:cNvPr id="6" name="Text 4"/>
          <p:cNvSpPr/>
          <p:nvPr/>
        </p:nvSpPr>
        <p:spPr>
          <a:xfrm>
            <a:off x="793790" y="4554260"/>
            <a:ext cx="6244709"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272525"/>
                </a:solidFill>
                <a:latin typeface="Inter" pitchFamily="34" charset="0"/>
                <a:ea typeface="Inter" pitchFamily="34" charset="-122"/>
                <a:cs typeface="Inter" pitchFamily="34" charset="-120"/>
              </a:rPr>
              <a:t>CP: Chest pain type (e.g., typical angina, atypical angina)</a:t>
            </a:r>
            <a:endParaRPr lang="en-US" sz="1750" dirty="0"/>
          </a:p>
        </p:txBody>
      </p:sp>
      <p:sp>
        <p:nvSpPr>
          <p:cNvPr id="7" name="Text 5"/>
          <p:cNvSpPr/>
          <p:nvPr/>
        </p:nvSpPr>
        <p:spPr>
          <a:xfrm>
            <a:off x="793790" y="5359360"/>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272525"/>
                </a:solidFill>
                <a:latin typeface="Inter" pitchFamily="34" charset="0"/>
                <a:ea typeface="Inter" pitchFamily="34" charset="-122"/>
                <a:cs typeface="Inter" pitchFamily="34" charset="-120"/>
              </a:rPr>
              <a:t>Trestbps: Resting blood pressure</a:t>
            </a:r>
            <a:endParaRPr lang="en-US" sz="1750" dirty="0"/>
          </a:p>
        </p:txBody>
      </p:sp>
      <p:sp>
        <p:nvSpPr>
          <p:cNvPr id="8" name="Text 6"/>
          <p:cNvSpPr/>
          <p:nvPr/>
        </p:nvSpPr>
        <p:spPr>
          <a:xfrm>
            <a:off x="793790" y="5801558"/>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272525"/>
                </a:solidFill>
                <a:latin typeface="Inter" pitchFamily="34" charset="0"/>
                <a:ea typeface="Inter" pitchFamily="34" charset="-122"/>
                <a:cs typeface="Inter" pitchFamily="34" charset="-120"/>
              </a:rPr>
              <a:t>Chol: Serum cholesterol level</a:t>
            </a:r>
            <a:endParaRPr lang="en-US" sz="1750" dirty="0"/>
          </a:p>
        </p:txBody>
      </p:sp>
      <p:sp>
        <p:nvSpPr>
          <p:cNvPr id="9" name="Text 7"/>
          <p:cNvSpPr/>
          <p:nvPr/>
        </p:nvSpPr>
        <p:spPr>
          <a:xfrm>
            <a:off x="793790" y="6243757"/>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272525"/>
                </a:solidFill>
                <a:latin typeface="Inter" pitchFamily="34" charset="0"/>
                <a:ea typeface="Inter" pitchFamily="34" charset="-122"/>
                <a:cs typeface="Inter" pitchFamily="34" charset="-120"/>
              </a:rPr>
              <a:t>FBS: Fasting blood sugar (&gt; 120 mg/dl)</a:t>
            </a:r>
            <a:endParaRPr lang="en-US" sz="1750" dirty="0"/>
          </a:p>
        </p:txBody>
      </p:sp>
      <p:sp>
        <p:nvSpPr>
          <p:cNvPr id="10" name="Text 8"/>
          <p:cNvSpPr/>
          <p:nvPr/>
        </p:nvSpPr>
        <p:spPr>
          <a:xfrm>
            <a:off x="793790" y="6685955"/>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272525"/>
                </a:solidFill>
                <a:latin typeface="Inter" pitchFamily="34" charset="0"/>
                <a:ea typeface="Inter" pitchFamily="34" charset="-122"/>
                <a:cs typeface="Inter" pitchFamily="34" charset="-120"/>
              </a:rPr>
              <a:t>Restecg: Resting electrocardiographic results</a:t>
            </a:r>
            <a:endParaRPr lang="en-US" sz="1750" dirty="0"/>
          </a:p>
        </p:txBody>
      </p:sp>
      <p:sp>
        <p:nvSpPr>
          <p:cNvPr id="11" name="Text 9"/>
          <p:cNvSpPr/>
          <p:nvPr/>
        </p:nvSpPr>
        <p:spPr>
          <a:xfrm>
            <a:off x="7599521" y="3669863"/>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272525"/>
                </a:solidFill>
                <a:latin typeface="Inter" pitchFamily="34" charset="0"/>
                <a:ea typeface="Inter" pitchFamily="34" charset="-122"/>
                <a:cs typeface="Inter" pitchFamily="34" charset="-120"/>
              </a:rPr>
              <a:t>Thalach: Maximum heart rate achieved</a:t>
            </a:r>
            <a:endParaRPr lang="en-US" sz="1750" dirty="0"/>
          </a:p>
        </p:txBody>
      </p:sp>
      <p:sp>
        <p:nvSpPr>
          <p:cNvPr id="12" name="Text 10"/>
          <p:cNvSpPr/>
          <p:nvPr/>
        </p:nvSpPr>
        <p:spPr>
          <a:xfrm>
            <a:off x="7599521" y="4112062"/>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272525"/>
                </a:solidFill>
                <a:latin typeface="Inter" pitchFamily="34" charset="0"/>
                <a:ea typeface="Inter" pitchFamily="34" charset="-122"/>
                <a:cs typeface="Inter" pitchFamily="34" charset="-120"/>
              </a:rPr>
              <a:t>Exang: Exercise-induced angina</a:t>
            </a:r>
            <a:endParaRPr lang="en-US" sz="1750" dirty="0"/>
          </a:p>
        </p:txBody>
      </p:sp>
      <p:sp>
        <p:nvSpPr>
          <p:cNvPr id="13" name="Text 11"/>
          <p:cNvSpPr/>
          <p:nvPr/>
        </p:nvSpPr>
        <p:spPr>
          <a:xfrm>
            <a:off x="7599521" y="4554260"/>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272525"/>
                </a:solidFill>
                <a:latin typeface="Inter" pitchFamily="34" charset="0"/>
                <a:ea typeface="Inter" pitchFamily="34" charset="-122"/>
                <a:cs typeface="Inter" pitchFamily="34" charset="-120"/>
              </a:rPr>
              <a:t>Oldpeak: ST depression induced by exercise</a:t>
            </a:r>
            <a:endParaRPr lang="en-US" sz="1750" dirty="0"/>
          </a:p>
        </p:txBody>
      </p:sp>
      <p:sp>
        <p:nvSpPr>
          <p:cNvPr id="14" name="Text 12"/>
          <p:cNvSpPr/>
          <p:nvPr/>
        </p:nvSpPr>
        <p:spPr>
          <a:xfrm>
            <a:off x="7599521" y="4996458"/>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272525"/>
                </a:solidFill>
                <a:latin typeface="Inter" pitchFamily="34" charset="0"/>
                <a:ea typeface="Inter" pitchFamily="34" charset="-122"/>
                <a:cs typeface="Inter" pitchFamily="34" charset="-120"/>
              </a:rPr>
              <a:t>Slope: Slope of the peak exercise ST segment</a:t>
            </a:r>
            <a:endParaRPr lang="en-US" sz="1750" dirty="0"/>
          </a:p>
        </p:txBody>
      </p:sp>
      <p:sp>
        <p:nvSpPr>
          <p:cNvPr id="15" name="Text 13"/>
          <p:cNvSpPr/>
          <p:nvPr/>
        </p:nvSpPr>
        <p:spPr>
          <a:xfrm>
            <a:off x="7599521" y="5438656"/>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272525"/>
                </a:solidFill>
                <a:latin typeface="Inter" pitchFamily="34" charset="0"/>
                <a:ea typeface="Inter" pitchFamily="34" charset="-122"/>
                <a:cs typeface="Inter" pitchFamily="34" charset="-120"/>
              </a:rPr>
              <a:t>CA: Number of major vessels colored by fluoroscopy</a:t>
            </a:r>
            <a:endParaRPr lang="en-US" sz="1750" dirty="0"/>
          </a:p>
        </p:txBody>
      </p:sp>
      <p:sp>
        <p:nvSpPr>
          <p:cNvPr id="16" name="Text 14"/>
          <p:cNvSpPr/>
          <p:nvPr/>
        </p:nvSpPr>
        <p:spPr>
          <a:xfrm>
            <a:off x="7599521" y="5880854"/>
            <a:ext cx="6244709"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272525"/>
                </a:solidFill>
                <a:latin typeface="Inter" pitchFamily="34" charset="0"/>
                <a:ea typeface="Inter" pitchFamily="34" charset="-122"/>
                <a:cs typeface="Inter" pitchFamily="34" charset="-120"/>
              </a:rPr>
              <a:t>Thal: Thallium stress test result (e.g., normal, fixed defect)</a:t>
            </a:r>
            <a:endParaRPr lang="en-US" sz="1750" dirty="0"/>
          </a:p>
        </p:txBody>
      </p:sp>
      <p:sp>
        <p:nvSpPr>
          <p:cNvPr id="17" name="Text 15"/>
          <p:cNvSpPr/>
          <p:nvPr/>
        </p:nvSpPr>
        <p:spPr>
          <a:xfrm>
            <a:off x="7599521" y="6685955"/>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272525"/>
                </a:solidFill>
                <a:latin typeface="Inter" pitchFamily="34" charset="0"/>
                <a:ea typeface="Inter" pitchFamily="34" charset="-122"/>
                <a:cs typeface="Inter" pitchFamily="34" charset="-120"/>
              </a:rPr>
              <a:t>Target: (1 = heart disease; 0 = no heart disease)</a:t>
            </a:r>
            <a:endParaRPr lang="en-US" sz="1750" dirty="0"/>
          </a:p>
        </p:txBody>
      </p:sp>
      <p:pic>
        <p:nvPicPr>
          <p:cNvPr id="19" name="Picture 18">
            <a:extLst>
              <a:ext uri="{FF2B5EF4-FFF2-40B4-BE49-F238E27FC236}">
                <a16:creationId xmlns:a16="http://schemas.microsoft.com/office/drawing/2014/main" id="{95CD2142-D008-4E77-C127-6A9C7A7F13E8}"/>
              </a:ext>
            </a:extLst>
          </p:cNvPr>
          <p:cNvPicPr>
            <a:picLocks noChangeAspect="1"/>
          </p:cNvPicPr>
          <p:nvPr/>
        </p:nvPicPr>
        <p:blipFill>
          <a:blip r:embed="rId3"/>
          <a:stretch>
            <a:fillRect/>
          </a:stretch>
        </p:blipFill>
        <p:spPr>
          <a:xfrm>
            <a:off x="11467659" y="7724718"/>
            <a:ext cx="3162741" cy="409632"/>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21043" y="566499"/>
            <a:ext cx="3957280" cy="360521"/>
          </a:xfrm>
          <a:prstGeom prst="rect">
            <a:avLst/>
          </a:prstGeom>
          <a:noFill/>
          <a:ln/>
        </p:spPr>
        <p:txBody>
          <a:bodyPr wrap="none" lIns="0" tIns="0" rIns="0" bIns="0" rtlCol="0" anchor="t"/>
          <a:lstStyle/>
          <a:p>
            <a:pPr marL="0" indent="0" algn="l">
              <a:lnSpc>
                <a:spcPts val="2800"/>
              </a:lnSpc>
              <a:buNone/>
            </a:pPr>
            <a:r>
              <a:rPr lang="en-US" sz="3550" b="1" dirty="0">
                <a:solidFill>
                  <a:srgbClr val="000000"/>
                </a:solidFill>
                <a:latin typeface="Inter Bold" pitchFamily="34" charset="0"/>
                <a:ea typeface="Inter Bold" pitchFamily="34" charset="-122"/>
                <a:cs typeface="Inter Bold" pitchFamily="34" charset="-120"/>
              </a:rPr>
              <a:t>Machine Learning Workflow</a:t>
            </a:r>
            <a:endParaRPr lang="en-US" sz="3550" dirty="0"/>
          </a:p>
        </p:txBody>
      </p:sp>
      <p:sp>
        <p:nvSpPr>
          <p:cNvPr id="3" name="Text 1"/>
          <p:cNvSpPr/>
          <p:nvPr/>
        </p:nvSpPr>
        <p:spPr>
          <a:xfrm>
            <a:off x="721043" y="1118651"/>
            <a:ext cx="13188315" cy="230624"/>
          </a:xfrm>
          <a:prstGeom prst="rect">
            <a:avLst/>
          </a:prstGeom>
          <a:noFill/>
          <a:ln/>
        </p:spPr>
        <p:txBody>
          <a:bodyPr wrap="none" lIns="0" tIns="0" rIns="0" bIns="0" rtlCol="0" anchor="t"/>
          <a:lstStyle/>
          <a:p>
            <a:pPr marL="0" indent="0" algn="l">
              <a:lnSpc>
                <a:spcPts val="1800"/>
              </a:lnSpc>
              <a:buNone/>
            </a:pPr>
            <a:r>
              <a:rPr lang="en-US" sz="1750" dirty="0">
                <a:solidFill>
                  <a:srgbClr val="272525"/>
                </a:solidFill>
                <a:latin typeface="Inter" pitchFamily="34" charset="0"/>
                <a:ea typeface="Inter" pitchFamily="34" charset="-122"/>
                <a:cs typeface="Inter" pitchFamily="34" charset="-120"/>
              </a:rPr>
              <a:t>Our approach to predicting heart disease follows a structured machine learning pipeline, ensuring robust data processing </a:t>
            </a:r>
          </a:p>
          <a:p>
            <a:pPr marL="0" indent="0" algn="l">
              <a:lnSpc>
                <a:spcPts val="1800"/>
              </a:lnSpc>
              <a:buNone/>
            </a:pPr>
            <a:r>
              <a:rPr lang="en-US" sz="1750" dirty="0">
                <a:solidFill>
                  <a:srgbClr val="272525"/>
                </a:solidFill>
                <a:latin typeface="Inter" pitchFamily="34" charset="0"/>
                <a:ea typeface="Inter" pitchFamily="34" charset="-122"/>
                <a:cs typeface="Inter" pitchFamily="34" charset="-120"/>
              </a:rPr>
              <a:t>and reliable model development.</a:t>
            </a:r>
          </a:p>
          <a:p>
            <a:pPr marL="0" indent="0" algn="l">
              <a:lnSpc>
                <a:spcPts val="1800"/>
              </a:lnSpc>
              <a:buNone/>
            </a:pPr>
            <a:endParaRPr lang="en-US" sz="1750" dirty="0">
              <a:solidFill>
                <a:srgbClr val="272525"/>
              </a:solidFill>
              <a:latin typeface="Inter" pitchFamily="34" charset="0"/>
              <a:ea typeface="Inter" pitchFamily="34" charset="-122"/>
            </a:endParaRPr>
          </a:p>
        </p:txBody>
      </p:sp>
      <p:pic>
        <p:nvPicPr>
          <p:cNvPr id="4" name="Image 0" descr="preencoded.png"/>
          <p:cNvPicPr>
            <a:picLocks noChangeAspect="1"/>
          </p:cNvPicPr>
          <p:nvPr/>
        </p:nvPicPr>
        <p:blipFill>
          <a:blip r:embed="rId3"/>
          <a:stretch>
            <a:fillRect/>
          </a:stretch>
        </p:blipFill>
        <p:spPr>
          <a:xfrm>
            <a:off x="721043" y="1760458"/>
            <a:ext cx="721043" cy="865227"/>
          </a:xfrm>
          <a:prstGeom prst="rect">
            <a:avLst/>
          </a:prstGeom>
        </p:spPr>
      </p:pic>
      <p:sp>
        <p:nvSpPr>
          <p:cNvPr id="5" name="Text 2"/>
          <p:cNvSpPr/>
          <p:nvPr/>
        </p:nvSpPr>
        <p:spPr>
          <a:xfrm>
            <a:off x="1611393" y="2066627"/>
            <a:ext cx="1802725" cy="225266"/>
          </a:xfrm>
          <a:prstGeom prst="rect">
            <a:avLst/>
          </a:prstGeom>
          <a:noFill/>
          <a:ln/>
        </p:spPr>
        <p:txBody>
          <a:bodyPr wrap="none" lIns="0" tIns="0" rIns="0" bIns="0" rtlCol="0" anchor="t"/>
          <a:lstStyle/>
          <a:p>
            <a:pPr marL="0" indent="0" algn="l">
              <a:lnSpc>
                <a:spcPts val="1750"/>
              </a:lnSpc>
              <a:buNone/>
            </a:pPr>
            <a:r>
              <a:rPr lang="en-US" sz="1400" b="1" dirty="0">
                <a:solidFill>
                  <a:srgbClr val="272525"/>
                </a:solidFill>
                <a:latin typeface="Inter Bold" pitchFamily="34" charset="0"/>
                <a:ea typeface="Inter Bold" pitchFamily="34" charset="-122"/>
                <a:cs typeface="Inter Bold" pitchFamily="34" charset="-120"/>
              </a:rPr>
              <a:t>Load Dataset</a:t>
            </a:r>
            <a:endParaRPr lang="en-US" sz="1400" dirty="0"/>
          </a:p>
        </p:txBody>
      </p:sp>
      <p:pic>
        <p:nvPicPr>
          <p:cNvPr id="6" name="Image 1" descr="preencoded.png"/>
          <p:cNvPicPr>
            <a:picLocks noChangeAspect="1"/>
          </p:cNvPicPr>
          <p:nvPr/>
        </p:nvPicPr>
        <p:blipFill>
          <a:blip r:embed="rId4"/>
          <a:stretch>
            <a:fillRect/>
          </a:stretch>
        </p:blipFill>
        <p:spPr>
          <a:xfrm>
            <a:off x="721039" y="2653248"/>
            <a:ext cx="721043" cy="865227"/>
          </a:xfrm>
          <a:prstGeom prst="rect">
            <a:avLst/>
          </a:prstGeom>
        </p:spPr>
      </p:pic>
      <p:sp>
        <p:nvSpPr>
          <p:cNvPr id="7" name="Text 3"/>
          <p:cNvSpPr/>
          <p:nvPr/>
        </p:nvSpPr>
        <p:spPr>
          <a:xfrm>
            <a:off x="1611393" y="2981265"/>
            <a:ext cx="1997154" cy="225266"/>
          </a:xfrm>
          <a:prstGeom prst="rect">
            <a:avLst/>
          </a:prstGeom>
          <a:noFill/>
          <a:ln/>
        </p:spPr>
        <p:txBody>
          <a:bodyPr wrap="none" lIns="0" tIns="0" rIns="0" bIns="0" rtlCol="0" anchor="t"/>
          <a:lstStyle/>
          <a:p>
            <a:pPr marL="0" indent="0" algn="l">
              <a:lnSpc>
                <a:spcPts val="1750"/>
              </a:lnSpc>
              <a:buNone/>
            </a:pPr>
            <a:r>
              <a:rPr lang="en-US" sz="1400" b="1" dirty="0">
                <a:solidFill>
                  <a:srgbClr val="272525"/>
                </a:solidFill>
                <a:latin typeface="Inter Bold" pitchFamily="34" charset="0"/>
                <a:ea typeface="Inter Bold" pitchFamily="34" charset="-122"/>
                <a:cs typeface="Inter Bold" pitchFamily="34" charset="-120"/>
              </a:rPr>
              <a:t>Handle Missing Values</a:t>
            </a:r>
            <a:endParaRPr lang="en-US" sz="1400" dirty="0"/>
          </a:p>
        </p:txBody>
      </p:sp>
      <p:pic>
        <p:nvPicPr>
          <p:cNvPr id="8" name="Image 2" descr="preencoded.png"/>
          <p:cNvPicPr>
            <a:picLocks noChangeAspect="1"/>
          </p:cNvPicPr>
          <p:nvPr/>
        </p:nvPicPr>
        <p:blipFill>
          <a:blip r:embed="rId5"/>
          <a:stretch>
            <a:fillRect/>
          </a:stretch>
        </p:blipFill>
        <p:spPr>
          <a:xfrm>
            <a:off x="721040" y="3595449"/>
            <a:ext cx="721043" cy="865227"/>
          </a:xfrm>
          <a:prstGeom prst="rect">
            <a:avLst/>
          </a:prstGeom>
        </p:spPr>
      </p:pic>
      <p:sp>
        <p:nvSpPr>
          <p:cNvPr id="9" name="Text 4"/>
          <p:cNvSpPr/>
          <p:nvPr/>
        </p:nvSpPr>
        <p:spPr>
          <a:xfrm>
            <a:off x="1611393" y="3876912"/>
            <a:ext cx="2544247" cy="225266"/>
          </a:xfrm>
          <a:prstGeom prst="rect">
            <a:avLst/>
          </a:prstGeom>
          <a:noFill/>
          <a:ln/>
        </p:spPr>
        <p:txBody>
          <a:bodyPr wrap="none" lIns="0" tIns="0" rIns="0" bIns="0" rtlCol="0" anchor="t"/>
          <a:lstStyle/>
          <a:p>
            <a:pPr marL="0" indent="0" algn="l">
              <a:lnSpc>
                <a:spcPts val="1750"/>
              </a:lnSpc>
              <a:buNone/>
            </a:pPr>
            <a:r>
              <a:rPr lang="en-US" sz="1400" b="1" dirty="0">
                <a:solidFill>
                  <a:srgbClr val="272525"/>
                </a:solidFill>
                <a:latin typeface="Inter Bold" pitchFamily="34" charset="0"/>
                <a:ea typeface="Inter Bold" pitchFamily="34" charset="-122"/>
                <a:cs typeface="Inter Bold" pitchFamily="34" charset="-120"/>
              </a:rPr>
              <a:t>Encode Categorical Columns</a:t>
            </a:r>
            <a:endParaRPr lang="en-US" sz="1400" dirty="0"/>
          </a:p>
        </p:txBody>
      </p:sp>
      <p:pic>
        <p:nvPicPr>
          <p:cNvPr id="10" name="Image 3" descr="preencoded.png"/>
          <p:cNvPicPr>
            <a:picLocks noChangeAspect="1"/>
          </p:cNvPicPr>
          <p:nvPr/>
        </p:nvPicPr>
        <p:blipFill>
          <a:blip r:embed="rId6"/>
          <a:stretch>
            <a:fillRect/>
          </a:stretch>
        </p:blipFill>
        <p:spPr>
          <a:xfrm>
            <a:off x="721043" y="4488239"/>
            <a:ext cx="721043" cy="865227"/>
          </a:xfrm>
          <a:prstGeom prst="rect">
            <a:avLst/>
          </a:prstGeom>
        </p:spPr>
      </p:pic>
      <p:sp>
        <p:nvSpPr>
          <p:cNvPr id="11" name="Text 5"/>
          <p:cNvSpPr/>
          <p:nvPr/>
        </p:nvSpPr>
        <p:spPr>
          <a:xfrm>
            <a:off x="1611393" y="4808219"/>
            <a:ext cx="2246590" cy="225266"/>
          </a:xfrm>
          <a:prstGeom prst="rect">
            <a:avLst/>
          </a:prstGeom>
          <a:noFill/>
          <a:ln/>
        </p:spPr>
        <p:txBody>
          <a:bodyPr wrap="none" lIns="0" tIns="0" rIns="0" bIns="0" rtlCol="0" anchor="t"/>
          <a:lstStyle/>
          <a:p>
            <a:pPr marL="0" indent="0" algn="l">
              <a:lnSpc>
                <a:spcPts val="1750"/>
              </a:lnSpc>
              <a:buNone/>
            </a:pPr>
            <a:r>
              <a:rPr lang="en-US" sz="1400" b="1" dirty="0">
                <a:solidFill>
                  <a:srgbClr val="272525"/>
                </a:solidFill>
                <a:latin typeface="Inter Bold" pitchFamily="34" charset="0"/>
                <a:ea typeface="Inter Bold" pitchFamily="34" charset="-122"/>
                <a:cs typeface="Inter Bold" pitchFamily="34" charset="-120"/>
              </a:rPr>
              <a:t>Scale Numerical Features</a:t>
            </a:r>
            <a:endParaRPr lang="en-US" sz="1400" dirty="0"/>
          </a:p>
        </p:txBody>
      </p:sp>
      <p:pic>
        <p:nvPicPr>
          <p:cNvPr id="12" name="Image 4" descr="preencoded.png"/>
          <p:cNvPicPr>
            <a:picLocks noChangeAspect="1"/>
          </p:cNvPicPr>
          <p:nvPr/>
        </p:nvPicPr>
        <p:blipFill>
          <a:blip r:embed="rId7"/>
          <a:stretch>
            <a:fillRect/>
          </a:stretch>
        </p:blipFill>
        <p:spPr>
          <a:xfrm>
            <a:off x="721043" y="5402877"/>
            <a:ext cx="721043" cy="865227"/>
          </a:xfrm>
          <a:prstGeom prst="rect">
            <a:avLst/>
          </a:prstGeom>
        </p:spPr>
      </p:pic>
      <p:sp>
        <p:nvSpPr>
          <p:cNvPr id="13" name="Text 6"/>
          <p:cNvSpPr/>
          <p:nvPr/>
        </p:nvSpPr>
        <p:spPr>
          <a:xfrm>
            <a:off x="1586270" y="5722857"/>
            <a:ext cx="2215277" cy="225266"/>
          </a:xfrm>
          <a:prstGeom prst="rect">
            <a:avLst/>
          </a:prstGeom>
          <a:noFill/>
          <a:ln/>
        </p:spPr>
        <p:txBody>
          <a:bodyPr wrap="none" lIns="0" tIns="0" rIns="0" bIns="0" rtlCol="0" anchor="t"/>
          <a:lstStyle/>
          <a:p>
            <a:pPr marL="0" indent="0" algn="l">
              <a:lnSpc>
                <a:spcPts val="1750"/>
              </a:lnSpc>
              <a:buNone/>
            </a:pPr>
            <a:r>
              <a:rPr lang="en-US" sz="1400" b="1" dirty="0">
                <a:solidFill>
                  <a:srgbClr val="272525"/>
                </a:solidFill>
                <a:latin typeface="Inter Bold" pitchFamily="34" charset="0"/>
                <a:ea typeface="Inter Bold" pitchFamily="34" charset="-122"/>
                <a:cs typeface="Inter Bold" pitchFamily="34" charset="-120"/>
              </a:rPr>
              <a:t>Train Logistic Regression</a:t>
            </a:r>
            <a:endParaRPr lang="en-US" sz="1400" dirty="0"/>
          </a:p>
        </p:txBody>
      </p:sp>
      <p:pic>
        <p:nvPicPr>
          <p:cNvPr id="14" name="Image 5" descr="preencoded.png"/>
          <p:cNvPicPr>
            <a:picLocks noChangeAspect="1"/>
          </p:cNvPicPr>
          <p:nvPr/>
        </p:nvPicPr>
        <p:blipFill>
          <a:blip r:embed="rId8"/>
          <a:stretch>
            <a:fillRect/>
          </a:stretch>
        </p:blipFill>
        <p:spPr>
          <a:xfrm>
            <a:off x="721041" y="6317515"/>
            <a:ext cx="721043" cy="865227"/>
          </a:xfrm>
          <a:prstGeom prst="rect">
            <a:avLst/>
          </a:prstGeom>
        </p:spPr>
      </p:pic>
      <p:sp>
        <p:nvSpPr>
          <p:cNvPr id="15" name="Text 7"/>
          <p:cNvSpPr/>
          <p:nvPr/>
        </p:nvSpPr>
        <p:spPr>
          <a:xfrm>
            <a:off x="1586269" y="6612789"/>
            <a:ext cx="1802725" cy="225266"/>
          </a:xfrm>
          <a:prstGeom prst="rect">
            <a:avLst/>
          </a:prstGeom>
          <a:noFill/>
          <a:ln/>
        </p:spPr>
        <p:txBody>
          <a:bodyPr wrap="none" lIns="0" tIns="0" rIns="0" bIns="0" rtlCol="0" anchor="t"/>
          <a:lstStyle/>
          <a:p>
            <a:pPr marL="0" indent="0" algn="l">
              <a:lnSpc>
                <a:spcPts val="1750"/>
              </a:lnSpc>
              <a:buNone/>
            </a:pPr>
            <a:r>
              <a:rPr lang="en-US" sz="1400" b="1" dirty="0">
                <a:solidFill>
                  <a:srgbClr val="272525"/>
                </a:solidFill>
                <a:latin typeface="Inter Bold" pitchFamily="34" charset="0"/>
                <a:ea typeface="Inter Bold" pitchFamily="34" charset="-122"/>
                <a:cs typeface="Inter Bold" pitchFamily="34" charset="-120"/>
              </a:rPr>
              <a:t>Evaluate Model</a:t>
            </a:r>
            <a:endParaRPr lang="en-US" sz="1400" dirty="0"/>
          </a:p>
        </p:txBody>
      </p:sp>
      <p:pic>
        <p:nvPicPr>
          <p:cNvPr id="16" name="Image 6" descr="preencoded.png"/>
          <p:cNvPicPr>
            <a:picLocks noChangeAspect="1"/>
          </p:cNvPicPr>
          <p:nvPr/>
        </p:nvPicPr>
        <p:blipFill>
          <a:blip r:embed="rId9"/>
          <a:stretch>
            <a:fillRect/>
          </a:stretch>
        </p:blipFill>
        <p:spPr>
          <a:xfrm>
            <a:off x="721042" y="7232153"/>
            <a:ext cx="721043" cy="865227"/>
          </a:xfrm>
          <a:prstGeom prst="rect">
            <a:avLst/>
          </a:prstGeom>
        </p:spPr>
      </p:pic>
      <p:sp>
        <p:nvSpPr>
          <p:cNvPr id="17" name="Text 8"/>
          <p:cNvSpPr/>
          <p:nvPr/>
        </p:nvSpPr>
        <p:spPr>
          <a:xfrm>
            <a:off x="1586270" y="7502722"/>
            <a:ext cx="1802725" cy="225266"/>
          </a:xfrm>
          <a:prstGeom prst="rect">
            <a:avLst/>
          </a:prstGeom>
          <a:noFill/>
          <a:ln/>
        </p:spPr>
        <p:txBody>
          <a:bodyPr wrap="none" lIns="0" tIns="0" rIns="0" bIns="0" rtlCol="0" anchor="t"/>
          <a:lstStyle/>
          <a:p>
            <a:pPr marL="0" indent="0" algn="l">
              <a:lnSpc>
                <a:spcPts val="1750"/>
              </a:lnSpc>
              <a:buNone/>
            </a:pPr>
            <a:r>
              <a:rPr lang="en-US" sz="1400" b="1" dirty="0">
                <a:solidFill>
                  <a:srgbClr val="272525"/>
                </a:solidFill>
                <a:latin typeface="Inter Bold" pitchFamily="34" charset="0"/>
                <a:ea typeface="Inter Bold" pitchFamily="34" charset="-122"/>
                <a:cs typeface="Inter Bold" pitchFamily="34" charset="-120"/>
              </a:rPr>
              <a:t>Predict New Patient</a:t>
            </a:r>
            <a:endParaRPr lang="en-US" sz="1400" dirty="0"/>
          </a:p>
        </p:txBody>
      </p:sp>
      <p:pic>
        <p:nvPicPr>
          <p:cNvPr id="19" name="Picture 18">
            <a:extLst>
              <a:ext uri="{FF2B5EF4-FFF2-40B4-BE49-F238E27FC236}">
                <a16:creationId xmlns:a16="http://schemas.microsoft.com/office/drawing/2014/main" id="{1DF9B2CB-F769-1E29-ED3B-F98754D88E7F}"/>
              </a:ext>
            </a:extLst>
          </p:cNvPr>
          <p:cNvPicPr>
            <a:picLocks noChangeAspect="1"/>
          </p:cNvPicPr>
          <p:nvPr/>
        </p:nvPicPr>
        <p:blipFill>
          <a:blip r:embed="rId10"/>
          <a:stretch>
            <a:fillRect/>
          </a:stretch>
        </p:blipFill>
        <p:spPr>
          <a:xfrm>
            <a:off x="11462759" y="7706798"/>
            <a:ext cx="3162741" cy="409632"/>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480179" y="575606"/>
            <a:ext cx="4434959" cy="325874"/>
          </a:xfrm>
          <a:prstGeom prst="rect">
            <a:avLst/>
          </a:prstGeom>
          <a:noFill/>
          <a:ln/>
        </p:spPr>
        <p:txBody>
          <a:bodyPr wrap="none" lIns="0" tIns="0" rIns="0" bIns="0" rtlCol="0" anchor="t"/>
          <a:lstStyle/>
          <a:p>
            <a:pPr marL="0" indent="0" algn="l">
              <a:lnSpc>
                <a:spcPts val="2550"/>
              </a:lnSpc>
              <a:buNone/>
            </a:pPr>
            <a:r>
              <a:rPr lang="en-US" sz="3550" b="1" dirty="0">
                <a:solidFill>
                  <a:srgbClr val="000000"/>
                </a:solidFill>
                <a:latin typeface="Inter Bold" pitchFamily="34" charset="0"/>
                <a:ea typeface="Inter Bold" pitchFamily="34" charset="-122"/>
                <a:cs typeface="Inter Bold" pitchFamily="34" charset="-120"/>
              </a:rPr>
              <a:t>Preprocessing: Encoding &amp; Scaling</a:t>
            </a:r>
            <a:endParaRPr lang="en-US" sz="3550" dirty="0"/>
          </a:p>
        </p:txBody>
      </p:sp>
      <p:sp>
        <p:nvSpPr>
          <p:cNvPr id="3" name="Text 1"/>
          <p:cNvSpPr/>
          <p:nvPr/>
        </p:nvSpPr>
        <p:spPr>
          <a:xfrm>
            <a:off x="472559" y="1141748"/>
            <a:ext cx="13670042" cy="417195"/>
          </a:xfrm>
          <a:prstGeom prst="rect">
            <a:avLst/>
          </a:prstGeom>
          <a:noFill/>
          <a:ln/>
        </p:spPr>
        <p:txBody>
          <a:bodyPr wrap="square" lIns="0" tIns="0" rIns="0" bIns="0" rtlCol="0" anchor="t"/>
          <a:lstStyle/>
          <a:p>
            <a:pPr marL="0" indent="0" algn="l">
              <a:buNone/>
            </a:pPr>
            <a:r>
              <a:rPr lang="en-US" sz="1750" dirty="0">
                <a:solidFill>
                  <a:srgbClr val="272525"/>
                </a:solidFill>
                <a:latin typeface="Inter" pitchFamily="34" charset="0"/>
                <a:ea typeface="Inter" pitchFamily="34" charset="-122"/>
                <a:cs typeface="Inter" pitchFamily="34" charset="-120"/>
              </a:rPr>
              <a:t>Effective data preprocessing is fundamental to building an accurate and robust predictive model. These steps transform raw data into a format suitable for machine learning algorithms, enhancing model performance and interpretability.</a:t>
            </a:r>
            <a:endParaRPr lang="en-US" sz="1750" dirty="0"/>
          </a:p>
        </p:txBody>
      </p:sp>
      <p:sp>
        <p:nvSpPr>
          <p:cNvPr id="4" name="Text 2"/>
          <p:cNvSpPr/>
          <p:nvPr/>
        </p:nvSpPr>
        <p:spPr>
          <a:xfrm>
            <a:off x="472559" y="2292727"/>
            <a:ext cx="2706410" cy="203716"/>
          </a:xfrm>
          <a:prstGeom prst="rect">
            <a:avLst/>
          </a:prstGeom>
          <a:noFill/>
          <a:ln/>
        </p:spPr>
        <p:txBody>
          <a:bodyPr wrap="none" lIns="0" tIns="0" rIns="0" bIns="0" rtlCol="0" anchor="t"/>
          <a:lstStyle/>
          <a:p>
            <a:pPr marL="0" indent="0" algn="l">
              <a:lnSpc>
                <a:spcPts val="1600"/>
              </a:lnSpc>
              <a:buNone/>
            </a:pPr>
            <a:r>
              <a:rPr lang="en-US" sz="2000" b="1" dirty="0">
                <a:solidFill>
                  <a:srgbClr val="000000"/>
                </a:solidFill>
                <a:latin typeface="Inter Bold" pitchFamily="34" charset="0"/>
                <a:ea typeface="Inter Bold" pitchFamily="34" charset="-122"/>
                <a:cs typeface="Inter Bold" pitchFamily="34" charset="-120"/>
              </a:rPr>
              <a:t>Encoding for Categorical Features</a:t>
            </a:r>
            <a:endParaRPr lang="en-US" sz="2000" dirty="0"/>
          </a:p>
        </p:txBody>
      </p:sp>
      <p:sp>
        <p:nvSpPr>
          <p:cNvPr id="5" name="Text 3"/>
          <p:cNvSpPr/>
          <p:nvPr/>
        </p:nvSpPr>
        <p:spPr>
          <a:xfrm>
            <a:off x="480179" y="2831900"/>
            <a:ext cx="6676073" cy="625793"/>
          </a:xfrm>
          <a:prstGeom prst="rect">
            <a:avLst/>
          </a:prstGeom>
          <a:noFill/>
          <a:ln/>
        </p:spPr>
        <p:txBody>
          <a:bodyPr wrap="square" lIns="0" tIns="0" rIns="0" bIns="0" rtlCol="0" anchor="t"/>
          <a:lstStyle/>
          <a:p>
            <a:pPr marL="0" indent="0" algn="l">
              <a:lnSpc>
                <a:spcPts val="1600"/>
              </a:lnSpc>
              <a:buNone/>
            </a:pPr>
            <a:r>
              <a:rPr lang="en-US" sz="1400" dirty="0">
                <a:solidFill>
                  <a:srgbClr val="272525"/>
                </a:solidFill>
                <a:latin typeface="Inter" pitchFamily="34" charset="0"/>
                <a:ea typeface="Inter" pitchFamily="34" charset="-122"/>
                <a:cs typeface="Inter" pitchFamily="34" charset="-120"/>
              </a:rPr>
              <a:t>Categorical variables, such as chest pain type or thallium stress test results, are converted into numerical representations using techniques like Label Encoding or One-Hot Encoding. This allows the model to process non-numeric data.</a:t>
            </a:r>
            <a:endParaRPr lang="en-US" sz="1400" dirty="0"/>
          </a:p>
        </p:txBody>
      </p:sp>
      <p:pic>
        <p:nvPicPr>
          <p:cNvPr id="6" name="Image 0" descr="preencoded.png"/>
          <p:cNvPicPr>
            <a:picLocks noChangeAspect="1"/>
          </p:cNvPicPr>
          <p:nvPr/>
        </p:nvPicPr>
        <p:blipFill>
          <a:blip r:embed="rId3"/>
          <a:stretch>
            <a:fillRect/>
          </a:stretch>
        </p:blipFill>
        <p:spPr>
          <a:xfrm>
            <a:off x="480179" y="3938229"/>
            <a:ext cx="6342221" cy="3942757"/>
          </a:xfrm>
          <a:prstGeom prst="rect">
            <a:avLst/>
          </a:prstGeom>
        </p:spPr>
      </p:pic>
      <p:sp>
        <p:nvSpPr>
          <p:cNvPr id="7" name="Text 4"/>
          <p:cNvSpPr/>
          <p:nvPr/>
        </p:nvSpPr>
        <p:spPr>
          <a:xfrm>
            <a:off x="7629643" y="2347132"/>
            <a:ext cx="2448758" cy="203716"/>
          </a:xfrm>
          <a:prstGeom prst="rect">
            <a:avLst/>
          </a:prstGeom>
          <a:noFill/>
          <a:ln/>
        </p:spPr>
        <p:txBody>
          <a:bodyPr wrap="none" lIns="0" tIns="0" rIns="0" bIns="0" rtlCol="0" anchor="t"/>
          <a:lstStyle/>
          <a:p>
            <a:pPr marL="0" indent="0" algn="l">
              <a:lnSpc>
                <a:spcPts val="1600"/>
              </a:lnSpc>
              <a:buNone/>
            </a:pPr>
            <a:r>
              <a:rPr lang="en-US" sz="2000" b="1" dirty="0">
                <a:solidFill>
                  <a:srgbClr val="000000"/>
                </a:solidFill>
                <a:latin typeface="Inter Bold" pitchFamily="34" charset="0"/>
                <a:ea typeface="Inter Bold" pitchFamily="34" charset="-122"/>
                <a:cs typeface="Inter Bold" pitchFamily="34" charset="-120"/>
              </a:rPr>
              <a:t>Scaling for Numerical Features</a:t>
            </a:r>
            <a:endParaRPr lang="en-US" sz="2000" dirty="0"/>
          </a:p>
        </p:txBody>
      </p:sp>
      <p:sp>
        <p:nvSpPr>
          <p:cNvPr id="8" name="Text 5"/>
          <p:cNvSpPr/>
          <p:nvPr/>
        </p:nvSpPr>
        <p:spPr>
          <a:xfrm>
            <a:off x="7629643" y="2831899"/>
            <a:ext cx="6676073" cy="625793"/>
          </a:xfrm>
          <a:prstGeom prst="rect">
            <a:avLst/>
          </a:prstGeom>
          <a:noFill/>
          <a:ln/>
        </p:spPr>
        <p:txBody>
          <a:bodyPr wrap="square" lIns="0" tIns="0" rIns="0" bIns="0" rtlCol="0" anchor="t"/>
          <a:lstStyle/>
          <a:p>
            <a:pPr marL="0" indent="0" algn="l">
              <a:lnSpc>
                <a:spcPts val="1600"/>
              </a:lnSpc>
              <a:buNone/>
            </a:pPr>
            <a:r>
              <a:rPr lang="en-US" sz="1400" dirty="0">
                <a:solidFill>
                  <a:srgbClr val="272525"/>
                </a:solidFill>
                <a:latin typeface="Inter" pitchFamily="34" charset="0"/>
                <a:ea typeface="Inter" pitchFamily="34" charset="-122"/>
                <a:cs typeface="Inter" pitchFamily="34" charset="-120"/>
              </a:rPr>
              <a:t>Numerical features, like age or cholesterol levels, are standardized using </a:t>
            </a:r>
            <a:r>
              <a:rPr lang="en-US" sz="1400" dirty="0">
                <a:solidFill>
                  <a:srgbClr val="272525"/>
                </a:solidFill>
                <a:highlight>
                  <a:srgbClr val="F2F2F2"/>
                </a:highlight>
                <a:latin typeface="Consolas" pitchFamily="34" charset="0"/>
                <a:ea typeface="Consolas" pitchFamily="34" charset="-122"/>
                <a:cs typeface="Consolas" pitchFamily="34" charset="-120"/>
              </a:rPr>
              <a:t>StandardScaler</a:t>
            </a:r>
            <a:r>
              <a:rPr lang="en-US" sz="1400" dirty="0">
                <a:solidFill>
                  <a:srgbClr val="272525"/>
                </a:solidFill>
                <a:latin typeface="Inter" pitchFamily="34" charset="0"/>
                <a:ea typeface="Inter" pitchFamily="34" charset="-122"/>
                <a:cs typeface="Inter" pitchFamily="34" charset="-120"/>
              </a:rPr>
              <a:t>. This process transforms data to have a mean of 0 and a standard deviation of 1, preventing features with larger scales from dominating the model.</a:t>
            </a:r>
            <a:endParaRPr lang="en-US" sz="1400" dirty="0"/>
          </a:p>
        </p:txBody>
      </p:sp>
      <p:pic>
        <p:nvPicPr>
          <p:cNvPr id="11" name="Picture 10">
            <a:extLst>
              <a:ext uri="{FF2B5EF4-FFF2-40B4-BE49-F238E27FC236}">
                <a16:creationId xmlns:a16="http://schemas.microsoft.com/office/drawing/2014/main" id="{8790B6BA-8A70-31A8-436A-3799FA81ABC8}"/>
              </a:ext>
            </a:extLst>
          </p:cNvPr>
          <p:cNvPicPr>
            <a:picLocks noChangeAspect="1"/>
          </p:cNvPicPr>
          <p:nvPr/>
        </p:nvPicPr>
        <p:blipFill>
          <a:blip r:embed="rId4"/>
          <a:stretch>
            <a:fillRect/>
          </a:stretch>
        </p:blipFill>
        <p:spPr>
          <a:xfrm>
            <a:off x="11467659" y="7781925"/>
            <a:ext cx="3162741" cy="394268"/>
          </a:xfrm>
          <a:prstGeom prst="rect">
            <a:avLst/>
          </a:prstGeom>
        </p:spPr>
      </p:pic>
      <p:pic>
        <p:nvPicPr>
          <p:cNvPr id="9" name="Image 1" descr="preencoded.png"/>
          <p:cNvPicPr>
            <a:picLocks noChangeAspect="1"/>
          </p:cNvPicPr>
          <p:nvPr/>
        </p:nvPicPr>
        <p:blipFill>
          <a:blip r:embed="rId5"/>
          <a:stretch>
            <a:fillRect/>
          </a:stretch>
        </p:blipFill>
        <p:spPr>
          <a:xfrm>
            <a:off x="7629643" y="3938228"/>
            <a:ext cx="6342221" cy="3942757"/>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518160" y="569891"/>
            <a:ext cx="3907036" cy="370046"/>
          </a:xfrm>
          <a:prstGeom prst="rect">
            <a:avLst/>
          </a:prstGeom>
          <a:noFill/>
          <a:ln/>
        </p:spPr>
        <p:txBody>
          <a:bodyPr wrap="none" lIns="0" tIns="0" rIns="0" bIns="0" rtlCol="0" anchor="t"/>
          <a:lstStyle/>
          <a:p>
            <a:pPr marL="0" indent="0" algn="l">
              <a:lnSpc>
                <a:spcPts val="2900"/>
              </a:lnSpc>
              <a:buNone/>
            </a:pPr>
            <a:r>
              <a:rPr lang="en-US" sz="3550" b="1" dirty="0">
                <a:solidFill>
                  <a:srgbClr val="000000"/>
                </a:solidFill>
                <a:latin typeface="Inter Bold" pitchFamily="34" charset="0"/>
                <a:ea typeface="Inter Bold" pitchFamily="34" charset="-122"/>
                <a:cs typeface="Inter Bold" pitchFamily="34" charset="-120"/>
              </a:rPr>
              <a:t>Model: Logistic Regression</a:t>
            </a:r>
            <a:endParaRPr lang="en-US" sz="3550" dirty="0"/>
          </a:p>
        </p:txBody>
      </p:sp>
      <p:sp>
        <p:nvSpPr>
          <p:cNvPr id="3" name="Text 1"/>
          <p:cNvSpPr/>
          <p:nvPr/>
        </p:nvSpPr>
        <p:spPr>
          <a:xfrm>
            <a:off x="518160" y="1173062"/>
            <a:ext cx="13594080" cy="473869"/>
          </a:xfrm>
          <a:prstGeom prst="rect">
            <a:avLst/>
          </a:prstGeom>
          <a:noFill/>
          <a:ln/>
        </p:spPr>
        <p:txBody>
          <a:bodyPr wrap="square" lIns="0" tIns="0" rIns="0" bIns="0" rtlCol="0" anchor="t"/>
          <a:lstStyle/>
          <a:p>
            <a:pPr marL="0" indent="0" algn="l">
              <a:buNone/>
            </a:pPr>
            <a:r>
              <a:rPr lang="en-US" sz="1750" dirty="0">
                <a:solidFill>
                  <a:srgbClr val="272525"/>
                </a:solidFill>
                <a:latin typeface="Inter" pitchFamily="34" charset="0"/>
                <a:ea typeface="Inter" pitchFamily="34" charset="-122"/>
                <a:cs typeface="Inter" pitchFamily="34" charset="-120"/>
              </a:rPr>
              <a:t>Logistic Regression is a powerful statistical model chosen for its simplicity, interpretability, and effectiveness in binary classification tasks. It directly models the probability of a binary outcome, making it ideal for predicting the presence or absence of heart disease.</a:t>
            </a:r>
            <a:endParaRPr lang="en-US" sz="1750" dirty="0"/>
          </a:p>
        </p:txBody>
      </p:sp>
      <p:sp>
        <p:nvSpPr>
          <p:cNvPr id="4" name="Text 2"/>
          <p:cNvSpPr/>
          <p:nvPr/>
        </p:nvSpPr>
        <p:spPr>
          <a:xfrm>
            <a:off x="518160" y="2475607"/>
            <a:ext cx="6616422" cy="236934"/>
          </a:xfrm>
          <a:prstGeom prst="rect">
            <a:avLst/>
          </a:prstGeom>
          <a:noFill/>
          <a:ln/>
        </p:spPr>
        <p:txBody>
          <a:bodyPr wrap="none" lIns="0" tIns="0" rIns="0" bIns="0" rtlCol="0" anchor="t"/>
          <a:lstStyle/>
          <a:p>
            <a:pPr marL="342900" indent="-342900" algn="l">
              <a:lnSpc>
                <a:spcPts val="1850"/>
              </a:lnSpc>
              <a:buSzPct val="100000"/>
              <a:buChar char="•"/>
            </a:pPr>
            <a:r>
              <a:rPr lang="en-US" sz="1400" b="1" dirty="0">
                <a:solidFill>
                  <a:srgbClr val="272525"/>
                </a:solidFill>
                <a:latin typeface="Inter" pitchFamily="34" charset="0"/>
                <a:ea typeface="Inter" pitchFamily="34" charset="-122"/>
                <a:cs typeface="Inter" pitchFamily="34" charset="-120"/>
              </a:rPr>
              <a:t>Why Chosen:</a:t>
            </a:r>
            <a:r>
              <a:rPr lang="en-US" sz="1400" dirty="0">
                <a:solidFill>
                  <a:srgbClr val="272525"/>
                </a:solidFill>
                <a:latin typeface="Inter" pitchFamily="34" charset="0"/>
                <a:ea typeface="Inter" pitchFamily="34" charset="-122"/>
                <a:cs typeface="Inter" pitchFamily="34" charset="-120"/>
              </a:rPr>
              <a:t> Simple, interpretable, and effective for binary classification.</a:t>
            </a:r>
            <a:endParaRPr lang="en-US" sz="1400" dirty="0"/>
          </a:p>
        </p:txBody>
      </p:sp>
      <p:sp>
        <p:nvSpPr>
          <p:cNvPr id="5" name="Text 3"/>
          <p:cNvSpPr/>
          <p:nvPr/>
        </p:nvSpPr>
        <p:spPr>
          <a:xfrm>
            <a:off x="518160" y="3104196"/>
            <a:ext cx="6616422" cy="473869"/>
          </a:xfrm>
          <a:prstGeom prst="rect">
            <a:avLst/>
          </a:prstGeom>
          <a:noFill/>
          <a:ln/>
        </p:spPr>
        <p:txBody>
          <a:bodyPr wrap="square" lIns="0" tIns="0" rIns="0" bIns="0" rtlCol="0" anchor="t"/>
          <a:lstStyle/>
          <a:p>
            <a:pPr marL="342900" indent="-342900" algn="l">
              <a:lnSpc>
                <a:spcPts val="1850"/>
              </a:lnSpc>
              <a:buSzPct val="100000"/>
              <a:buChar char="•"/>
            </a:pPr>
            <a:r>
              <a:rPr lang="en-US" sz="1400" b="1" dirty="0">
                <a:solidFill>
                  <a:srgbClr val="272525"/>
                </a:solidFill>
                <a:latin typeface="Inter" pitchFamily="34" charset="0"/>
                <a:ea typeface="Inter" pitchFamily="34" charset="-122"/>
                <a:cs typeface="Inter" pitchFamily="34" charset="-120"/>
              </a:rPr>
              <a:t>Probability Output:</a:t>
            </a:r>
            <a:r>
              <a:rPr lang="en-US" sz="1400" dirty="0">
                <a:solidFill>
                  <a:srgbClr val="272525"/>
                </a:solidFill>
                <a:latin typeface="Inter" pitchFamily="34" charset="0"/>
                <a:ea typeface="Inter" pitchFamily="34" charset="-122"/>
                <a:cs typeface="Inter" pitchFamily="34" charset="-120"/>
              </a:rPr>
              <a:t> Provides a probability score (between 0 and 1) indicating the likelihood of heart disease.</a:t>
            </a:r>
            <a:endParaRPr lang="en-US" sz="1400" dirty="0"/>
          </a:p>
        </p:txBody>
      </p:sp>
      <p:sp>
        <p:nvSpPr>
          <p:cNvPr id="6" name="Text 4"/>
          <p:cNvSpPr/>
          <p:nvPr/>
        </p:nvSpPr>
        <p:spPr>
          <a:xfrm>
            <a:off x="518160" y="3877865"/>
            <a:ext cx="6616422" cy="473869"/>
          </a:xfrm>
          <a:prstGeom prst="rect">
            <a:avLst/>
          </a:prstGeom>
          <a:noFill/>
          <a:ln/>
        </p:spPr>
        <p:txBody>
          <a:bodyPr wrap="square" lIns="0" tIns="0" rIns="0" bIns="0" rtlCol="0" anchor="t"/>
          <a:lstStyle/>
          <a:p>
            <a:pPr marL="342900" indent="-342900" algn="l">
              <a:lnSpc>
                <a:spcPts val="1850"/>
              </a:lnSpc>
              <a:buSzPct val="100000"/>
              <a:buChar char="•"/>
            </a:pPr>
            <a:r>
              <a:rPr lang="en-US" sz="1400" b="1" dirty="0">
                <a:solidFill>
                  <a:srgbClr val="272525"/>
                </a:solidFill>
                <a:latin typeface="Inter" pitchFamily="34" charset="0"/>
                <a:ea typeface="Inter" pitchFamily="34" charset="-122"/>
                <a:cs typeface="Inter" pitchFamily="34" charset="-120"/>
              </a:rPr>
              <a:t>Threshold Decision:</a:t>
            </a:r>
            <a:r>
              <a:rPr lang="en-US" sz="1400" dirty="0">
                <a:solidFill>
                  <a:srgbClr val="272525"/>
                </a:solidFill>
                <a:latin typeface="Inter" pitchFamily="34" charset="0"/>
                <a:ea typeface="Inter" pitchFamily="34" charset="-122"/>
                <a:cs typeface="Inter" pitchFamily="34" charset="-120"/>
              </a:rPr>
              <a:t> A predefined threshold (e.g., 0.5) converts probabilities into a definitive prediction (disease/no disease).</a:t>
            </a:r>
            <a:endParaRPr lang="en-US" sz="1400" dirty="0"/>
          </a:p>
        </p:txBody>
      </p:sp>
      <p:sp>
        <p:nvSpPr>
          <p:cNvPr id="7" name="Text 5"/>
          <p:cNvSpPr/>
          <p:nvPr/>
        </p:nvSpPr>
        <p:spPr>
          <a:xfrm>
            <a:off x="7503438" y="1901071"/>
            <a:ext cx="6616422" cy="425053"/>
          </a:xfrm>
          <a:prstGeom prst="rect">
            <a:avLst/>
          </a:prstGeom>
          <a:noFill/>
          <a:ln/>
        </p:spPr>
        <p:txBody>
          <a:bodyPr wrap="square" lIns="0" tIns="0" rIns="0" bIns="0" rtlCol="0" anchor="t"/>
          <a:lstStyle/>
          <a:p>
            <a:pPr marL="0" indent="0" algn="l">
              <a:lnSpc>
                <a:spcPts val="2050"/>
              </a:lnSpc>
              <a:buNone/>
            </a:pPr>
            <a:endParaRPr lang="en-US" sz="1300" dirty="0"/>
          </a:p>
        </p:txBody>
      </p:sp>
      <p:pic>
        <p:nvPicPr>
          <p:cNvPr id="9" name="Image 1" descr="preencoded.png"/>
          <p:cNvPicPr>
            <a:picLocks noChangeAspect="1"/>
          </p:cNvPicPr>
          <p:nvPr/>
        </p:nvPicPr>
        <p:blipFill>
          <a:blip r:embed="rId3"/>
          <a:stretch>
            <a:fillRect/>
          </a:stretch>
        </p:blipFill>
        <p:spPr>
          <a:xfrm>
            <a:off x="7665363" y="2475607"/>
            <a:ext cx="6616422" cy="4872156"/>
          </a:xfrm>
          <a:prstGeom prst="rect">
            <a:avLst/>
          </a:prstGeom>
        </p:spPr>
      </p:pic>
      <p:pic>
        <p:nvPicPr>
          <p:cNvPr id="11" name="Picture 10">
            <a:extLst>
              <a:ext uri="{FF2B5EF4-FFF2-40B4-BE49-F238E27FC236}">
                <a16:creationId xmlns:a16="http://schemas.microsoft.com/office/drawing/2014/main" id="{3DBCF173-99C1-783D-071E-04BC48CC1166}"/>
              </a:ext>
            </a:extLst>
          </p:cNvPr>
          <p:cNvPicPr>
            <a:picLocks noChangeAspect="1"/>
          </p:cNvPicPr>
          <p:nvPr/>
        </p:nvPicPr>
        <p:blipFill>
          <a:blip r:embed="rId4"/>
          <a:stretch>
            <a:fillRect/>
          </a:stretch>
        </p:blipFill>
        <p:spPr>
          <a:xfrm>
            <a:off x="11467659" y="7800918"/>
            <a:ext cx="3162741" cy="409632"/>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93075" y="624364"/>
            <a:ext cx="5323642" cy="538163"/>
          </a:xfrm>
          <a:prstGeom prst="rect">
            <a:avLst/>
          </a:prstGeom>
          <a:noFill/>
          <a:ln/>
        </p:spPr>
        <p:txBody>
          <a:bodyPr wrap="none" lIns="0" tIns="0" rIns="0" bIns="0" rtlCol="0" anchor="t"/>
          <a:lstStyle/>
          <a:p>
            <a:pPr marL="0" indent="0" algn="l">
              <a:lnSpc>
                <a:spcPts val="4200"/>
              </a:lnSpc>
              <a:buNone/>
            </a:pPr>
            <a:r>
              <a:rPr lang="en-US" sz="3350" b="1" dirty="0">
                <a:solidFill>
                  <a:srgbClr val="000000"/>
                </a:solidFill>
                <a:latin typeface="Inter Bold" pitchFamily="34" charset="0"/>
                <a:ea typeface="Inter Bold" pitchFamily="34" charset="-122"/>
                <a:cs typeface="Inter Bold" pitchFamily="34" charset="-120"/>
              </a:rPr>
              <a:t>Model </a:t>
            </a:r>
            <a:r>
              <a:rPr lang="en-US" sz="3550" b="1" dirty="0">
                <a:solidFill>
                  <a:srgbClr val="000000"/>
                </a:solidFill>
                <a:latin typeface="Inter Bold" pitchFamily="34" charset="0"/>
                <a:ea typeface="Inter Bold" pitchFamily="34" charset="-122"/>
                <a:cs typeface="Inter Bold" pitchFamily="34" charset="-120"/>
              </a:rPr>
              <a:t>Evaluation</a:t>
            </a:r>
            <a:r>
              <a:rPr lang="en-US" sz="3350" b="1" dirty="0">
                <a:solidFill>
                  <a:srgbClr val="000000"/>
                </a:solidFill>
                <a:latin typeface="Inter Bold" pitchFamily="34" charset="0"/>
                <a:ea typeface="Inter Bold" pitchFamily="34" charset="-122"/>
                <a:cs typeface="Inter Bold" pitchFamily="34" charset="-120"/>
              </a:rPr>
              <a:t> Metrics</a:t>
            </a:r>
            <a:endParaRPr lang="en-US" sz="3350" dirty="0"/>
          </a:p>
        </p:txBody>
      </p:sp>
      <p:sp>
        <p:nvSpPr>
          <p:cNvPr id="3" name="Text 1"/>
          <p:cNvSpPr/>
          <p:nvPr/>
        </p:nvSpPr>
        <p:spPr>
          <a:xfrm>
            <a:off x="793075" y="1593056"/>
            <a:ext cx="13044249" cy="688658"/>
          </a:xfrm>
          <a:prstGeom prst="rect">
            <a:avLst/>
          </a:prstGeom>
          <a:noFill/>
          <a:ln/>
        </p:spPr>
        <p:txBody>
          <a:bodyPr wrap="square" lIns="0" tIns="0" rIns="0" bIns="0" rtlCol="0" anchor="t"/>
          <a:lstStyle/>
          <a:p>
            <a:pPr marL="0" indent="0" algn="l">
              <a:lnSpc>
                <a:spcPts val="2700"/>
              </a:lnSpc>
              <a:buNone/>
            </a:pPr>
            <a:r>
              <a:rPr lang="en-US" sz="1750" dirty="0">
                <a:solidFill>
                  <a:srgbClr val="272525"/>
                </a:solidFill>
                <a:latin typeface="Inter" pitchFamily="34" charset="0"/>
                <a:ea typeface="Inter" pitchFamily="34" charset="-122"/>
                <a:cs typeface="Inter" pitchFamily="34" charset="-120"/>
              </a:rPr>
              <a:t>Evaluating our model's performance is critical to ensure its reliability and clinical utility. We use a suite of metrics to comprehensively assess its ability to predict heart disease.</a:t>
            </a:r>
            <a:endParaRPr lang="en-US" sz="1750" dirty="0"/>
          </a:p>
        </p:txBody>
      </p:sp>
      <p:sp>
        <p:nvSpPr>
          <p:cNvPr id="4" name="Shape 2"/>
          <p:cNvSpPr/>
          <p:nvPr/>
        </p:nvSpPr>
        <p:spPr>
          <a:xfrm>
            <a:off x="793075" y="2846784"/>
            <a:ext cx="4204573" cy="2282309"/>
          </a:xfrm>
          <a:prstGeom prst="roundRect">
            <a:avLst>
              <a:gd name="adj" fmla="val 6410"/>
            </a:avLst>
          </a:prstGeom>
          <a:solidFill>
            <a:srgbClr val="FFFFFF"/>
          </a:solidFill>
          <a:ln/>
        </p:spPr>
      </p:sp>
      <p:sp>
        <p:nvSpPr>
          <p:cNvPr id="5" name="Shape 3"/>
          <p:cNvSpPr/>
          <p:nvPr/>
        </p:nvSpPr>
        <p:spPr>
          <a:xfrm>
            <a:off x="793075" y="2816304"/>
            <a:ext cx="4204573" cy="121920"/>
          </a:xfrm>
          <a:prstGeom prst="roundRect">
            <a:avLst>
              <a:gd name="adj" fmla="val 74164"/>
            </a:avLst>
          </a:prstGeom>
          <a:solidFill>
            <a:srgbClr val="4950BC"/>
          </a:solidFill>
          <a:ln/>
        </p:spPr>
      </p:sp>
      <p:sp>
        <p:nvSpPr>
          <p:cNvPr id="6" name="Shape 4"/>
          <p:cNvSpPr/>
          <p:nvPr/>
        </p:nvSpPr>
        <p:spPr>
          <a:xfrm>
            <a:off x="2572464" y="2523887"/>
            <a:ext cx="645795" cy="645795"/>
          </a:xfrm>
          <a:prstGeom prst="roundRect">
            <a:avLst>
              <a:gd name="adj" fmla="val 141593"/>
            </a:avLst>
          </a:prstGeom>
          <a:solidFill>
            <a:srgbClr val="4950BC"/>
          </a:solidFill>
          <a:ln/>
        </p:spPr>
      </p:sp>
      <p:pic>
        <p:nvPicPr>
          <p:cNvPr id="7"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66179" y="2717602"/>
            <a:ext cx="258247" cy="258247"/>
          </a:xfrm>
          <a:prstGeom prst="rect">
            <a:avLst/>
          </a:prstGeom>
        </p:spPr>
      </p:pic>
      <p:sp>
        <p:nvSpPr>
          <p:cNvPr id="8" name="Text 5"/>
          <p:cNvSpPr/>
          <p:nvPr/>
        </p:nvSpPr>
        <p:spPr>
          <a:xfrm>
            <a:off x="1038820" y="3384947"/>
            <a:ext cx="2691051" cy="336352"/>
          </a:xfrm>
          <a:prstGeom prst="rect">
            <a:avLst/>
          </a:prstGeom>
          <a:noFill/>
          <a:ln/>
        </p:spPr>
        <p:txBody>
          <a:bodyPr wrap="none" lIns="0" tIns="0" rIns="0" bIns="0" rtlCol="0" anchor="t"/>
          <a:lstStyle/>
          <a:p>
            <a:pPr marL="0" indent="0" algn="l">
              <a:lnSpc>
                <a:spcPts val="2600"/>
              </a:lnSpc>
              <a:buNone/>
            </a:pPr>
            <a:r>
              <a:rPr lang="en-US" sz="2100" b="1" dirty="0">
                <a:solidFill>
                  <a:srgbClr val="272525"/>
                </a:solidFill>
                <a:latin typeface="Inter Bold" pitchFamily="34" charset="0"/>
                <a:ea typeface="Inter Bold" pitchFamily="34" charset="-122"/>
                <a:cs typeface="Inter Bold" pitchFamily="34" charset="-120"/>
              </a:rPr>
              <a:t>Accuracy</a:t>
            </a:r>
            <a:endParaRPr lang="en-US" sz="2100" dirty="0"/>
          </a:p>
        </p:txBody>
      </p:sp>
      <p:sp>
        <p:nvSpPr>
          <p:cNvPr id="9" name="Text 6"/>
          <p:cNvSpPr/>
          <p:nvPr/>
        </p:nvSpPr>
        <p:spPr>
          <a:xfrm>
            <a:off x="1038820" y="3850362"/>
            <a:ext cx="3713083" cy="688658"/>
          </a:xfrm>
          <a:prstGeom prst="rect">
            <a:avLst/>
          </a:prstGeom>
          <a:noFill/>
          <a:ln/>
        </p:spPr>
        <p:txBody>
          <a:bodyPr wrap="square" lIns="0" tIns="0" rIns="0" bIns="0" rtlCol="0" anchor="t"/>
          <a:lstStyle/>
          <a:p>
            <a:pPr marL="0" indent="0" algn="l">
              <a:lnSpc>
                <a:spcPts val="2700"/>
              </a:lnSpc>
              <a:buNone/>
            </a:pPr>
            <a:r>
              <a:rPr lang="en-US" sz="1650" dirty="0">
                <a:solidFill>
                  <a:srgbClr val="272525"/>
                </a:solidFill>
                <a:latin typeface="Inter" pitchFamily="34" charset="0"/>
                <a:ea typeface="Inter" pitchFamily="34" charset="-122"/>
                <a:cs typeface="Inter" pitchFamily="34" charset="-120"/>
              </a:rPr>
              <a:t>Overall correctness of predictions (TP + TN) / Total</a:t>
            </a:r>
            <a:endParaRPr lang="en-US" sz="1650" dirty="0"/>
          </a:p>
        </p:txBody>
      </p:sp>
      <p:sp>
        <p:nvSpPr>
          <p:cNvPr id="10" name="Shape 7"/>
          <p:cNvSpPr/>
          <p:nvPr/>
        </p:nvSpPr>
        <p:spPr>
          <a:xfrm>
            <a:off x="5212913" y="2846784"/>
            <a:ext cx="4204573" cy="2282309"/>
          </a:xfrm>
          <a:prstGeom prst="roundRect">
            <a:avLst>
              <a:gd name="adj" fmla="val 6410"/>
            </a:avLst>
          </a:prstGeom>
          <a:solidFill>
            <a:srgbClr val="FFFFFF"/>
          </a:solidFill>
          <a:ln/>
        </p:spPr>
      </p:sp>
      <p:sp>
        <p:nvSpPr>
          <p:cNvPr id="11" name="Shape 8"/>
          <p:cNvSpPr/>
          <p:nvPr/>
        </p:nvSpPr>
        <p:spPr>
          <a:xfrm>
            <a:off x="5212913" y="2816304"/>
            <a:ext cx="4204573" cy="121920"/>
          </a:xfrm>
          <a:prstGeom prst="roundRect">
            <a:avLst>
              <a:gd name="adj" fmla="val 74164"/>
            </a:avLst>
          </a:prstGeom>
          <a:solidFill>
            <a:srgbClr val="4950BC"/>
          </a:solidFill>
          <a:ln/>
        </p:spPr>
      </p:sp>
      <p:sp>
        <p:nvSpPr>
          <p:cNvPr id="12" name="Shape 9"/>
          <p:cNvSpPr/>
          <p:nvPr/>
        </p:nvSpPr>
        <p:spPr>
          <a:xfrm>
            <a:off x="6992303" y="2523887"/>
            <a:ext cx="645795" cy="645795"/>
          </a:xfrm>
          <a:prstGeom prst="roundRect">
            <a:avLst>
              <a:gd name="adj" fmla="val 141593"/>
            </a:avLst>
          </a:prstGeom>
          <a:solidFill>
            <a:srgbClr val="4950BC"/>
          </a:solidFill>
          <a:ln/>
        </p:spPr>
      </p:sp>
      <p:pic>
        <p:nvPicPr>
          <p:cNvPr id="13" name="Image 1"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186017" y="2717602"/>
            <a:ext cx="258247" cy="258247"/>
          </a:xfrm>
          <a:prstGeom prst="rect">
            <a:avLst/>
          </a:prstGeom>
        </p:spPr>
      </p:pic>
      <p:sp>
        <p:nvSpPr>
          <p:cNvPr id="14" name="Text 10"/>
          <p:cNvSpPr/>
          <p:nvPr/>
        </p:nvSpPr>
        <p:spPr>
          <a:xfrm>
            <a:off x="5458658" y="3384947"/>
            <a:ext cx="2691051" cy="336352"/>
          </a:xfrm>
          <a:prstGeom prst="rect">
            <a:avLst/>
          </a:prstGeom>
          <a:noFill/>
          <a:ln/>
        </p:spPr>
        <p:txBody>
          <a:bodyPr wrap="none" lIns="0" tIns="0" rIns="0" bIns="0" rtlCol="0" anchor="t"/>
          <a:lstStyle/>
          <a:p>
            <a:pPr marL="0" indent="0" algn="l">
              <a:lnSpc>
                <a:spcPts val="2600"/>
              </a:lnSpc>
              <a:buNone/>
            </a:pPr>
            <a:r>
              <a:rPr lang="en-US" sz="2100" b="1" dirty="0">
                <a:solidFill>
                  <a:srgbClr val="272525"/>
                </a:solidFill>
                <a:latin typeface="Inter Bold" pitchFamily="34" charset="0"/>
                <a:ea typeface="Inter Bold" pitchFamily="34" charset="-122"/>
                <a:cs typeface="Inter Bold" pitchFamily="34" charset="-120"/>
              </a:rPr>
              <a:t>Precision</a:t>
            </a:r>
            <a:endParaRPr lang="en-US" sz="2100" dirty="0"/>
          </a:p>
        </p:txBody>
      </p:sp>
      <p:sp>
        <p:nvSpPr>
          <p:cNvPr id="15" name="Text 11"/>
          <p:cNvSpPr/>
          <p:nvPr/>
        </p:nvSpPr>
        <p:spPr>
          <a:xfrm>
            <a:off x="5458658" y="3850362"/>
            <a:ext cx="3713083" cy="1032986"/>
          </a:xfrm>
          <a:prstGeom prst="rect">
            <a:avLst/>
          </a:prstGeom>
          <a:noFill/>
          <a:ln/>
        </p:spPr>
        <p:txBody>
          <a:bodyPr wrap="square" lIns="0" tIns="0" rIns="0" bIns="0" rtlCol="0" anchor="t"/>
          <a:lstStyle/>
          <a:p>
            <a:pPr marL="0" indent="0" algn="l">
              <a:lnSpc>
                <a:spcPts val="2700"/>
              </a:lnSpc>
              <a:buNone/>
            </a:pPr>
            <a:r>
              <a:rPr lang="en-US" sz="1650" dirty="0">
                <a:solidFill>
                  <a:srgbClr val="272525"/>
                </a:solidFill>
                <a:latin typeface="Inter" pitchFamily="34" charset="0"/>
                <a:ea typeface="Inter" pitchFamily="34" charset="-122"/>
                <a:cs typeface="Inter" pitchFamily="34" charset="-120"/>
              </a:rPr>
              <a:t>Proportion of true positive predictions among all positive predictions.</a:t>
            </a:r>
            <a:endParaRPr lang="en-US" sz="1650" dirty="0"/>
          </a:p>
        </p:txBody>
      </p:sp>
      <p:sp>
        <p:nvSpPr>
          <p:cNvPr id="16" name="Shape 12"/>
          <p:cNvSpPr/>
          <p:nvPr/>
        </p:nvSpPr>
        <p:spPr>
          <a:xfrm>
            <a:off x="9632752" y="2846784"/>
            <a:ext cx="4204573" cy="2282309"/>
          </a:xfrm>
          <a:prstGeom prst="roundRect">
            <a:avLst>
              <a:gd name="adj" fmla="val 6410"/>
            </a:avLst>
          </a:prstGeom>
          <a:solidFill>
            <a:srgbClr val="FFFFFF"/>
          </a:solidFill>
          <a:ln/>
        </p:spPr>
      </p:sp>
      <p:sp>
        <p:nvSpPr>
          <p:cNvPr id="17" name="Shape 13"/>
          <p:cNvSpPr/>
          <p:nvPr/>
        </p:nvSpPr>
        <p:spPr>
          <a:xfrm>
            <a:off x="9632752" y="2816304"/>
            <a:ext cx="4204573" cy="121920"/>
          </a:xfrm>
          <a:prstGeom prst="roundRect">
            <a:avLst>
              <a:gd name="adj" fmla="val 74164"/>
            </a:avLst>
          </a:prstGeom>
          <a:solidFill>
            <a:srgbClr val="4950BC"/>
          </a:solidFill>
          <a:ln/>
        </p:spPr>
      </p:sp>
      <p:sp>
        <p:nvSpPr>
          <p:cNvPr id="18" name="Shape 14"/>
          <p:cNvSpPr/>
          <p:nvPr/>
        </p:nvSpPr>
        <p:spPr>
          <a:xfrm>
            <a:off x="11412141" y="2523887"/>
            <a:ext cx="645795" cy="645795"/>
          </a:xfrm>
          <a:prstGeom prst="roundRect">
            <a:avLst>
              <a:gd name="adj" fmla="val 141593"/>
            </a:avLst>
          </a:prstGeom>
          <a:solidFill>
            <a:srgbClr val="4950BC"/>
          </a:solidFill>
          <a:ln/>
        </p:spPr>
      </p:sp>
      <p:pic>
        <p:nvPicPr>
          <p:cNvPr id="19" name="Image 2"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1605855" y="2717602"/>
            <a:ext cx="258247" cy="258247"/>
          </a:xfrm>
          <a:prstGeom prst="rect">
            <a:avLst/>
          </a:prstGeom>
        </p:spPr>
      </p:pic>
      <p:sp>
        <p:nvSpPr>
          <p:cNvPr id="20" name="Text 15"/>
          <p:cNvSpPr/>
          <p:nvPr/>
        </p:nvSpPr>
        <p:spPr>
          <a:xfrm>
            <a:off x="9878497" y="3384947"/>
            <a:ext cx="2691051" cy="336352"/>
          </a:xfrm>
          <a:prstGeom prst="rect">
            <a:avLst/>
          </a:prstGeom>
          <a:noFill/>
          <a:ln/>
        </p:spPr>
        <p:txBody>
          <a:bodyPr wrap="none" lIns="0" tIns="0" rIns="0" bIns="0" rtlCol="0" anchor="t"/>
          <a:lstStyle/>
          <a:p>
            <a:pPr marL="0" indent="0" algn="l">
              <a:lnSpc>
                <a:spcPts val="2600"/>
              </a:lnSpc>
              <a:buNone/>
            </a:pPr>
            <a:r>
              <a:rPr lang="en-US" sz="2100" b="1" dirty="0">
                <a:solidFill>
                  <a:srgbClr val="272525"/>
                </a:solidFill>
                <a:latin typeface="Inter Bold" pitchFamily="34" charset="0"/>
                <a:ea typeface="Inter Bold" pitchFamily="34" charset="-122"/>
                <a:cs typeface="Inter Bold" pitchFamily="34" charset="-120"/>
              </a:rPr>
              <a:t>Recall (Sensitivity)</a:t>
            </a:r>
            <a:endParaRPr lang="en-US" sz="2100" dirty="0"/>
          </a:p>
        </p:txBody>
      </p:sp>
      <p:sp>
        <p:nvSpPr>
          <p:cNvPr id="21" name="Text 16"/>
          <p:cNvSpPr/>
          <p:nvPr/>
        </p:nvSpPr>
        <p:spPr>
          <a:xfrm>
            <a:off x="9878497" y="3850362"/>
            <a:ext cx="3713083" cy="1032986"/>
          </a:xfrm>
          <a:prstGeom prst="rect">
            <a:avLst/>
          </a:prstGeom>
          <a:noFill/>
          <a:ln/>
        </p:spPr>
        <p:txBody>
          <a:bodyPr wrap="square" lIns="0" tIns="0" rIns="0" bIns="0" rtlCol="0" anchor="t"/>
          <a:lstStyle/>
          <a:p>
            <a:pPr marL="0" indent="0" algn="l">
              <a:lnSpc>
                <a:spcPts val="2700"/>
              </a:lnSpc>
              <a:buNone/>
            </a:pPr>
            <a:r>
              <a:rPr lang="en-US" sz="1650" dirty="0">
                <a:solidFill>
                  <a:srgbClr val="272525"/>
                </a:solidFill>
                <a:latin typeface="Inter" pitchFamily="34" charset="0"/>
                <a:ea typeface="Inter" pitchFamily="34" charset="-122"/>
                <a:cs typeface="Inter" pitchFamily="34" charset="-120"/>
              </a:rPr>
              <a:t>Crucial for medical diagnosis: identifies proportion of actual positive cases correctly identified.</a:t>
            </a:r>
            <a:endParaRPr lang="en-US" sz="1650" dirty="0"/>
          </a:p>
        </p:txBody>
      </p:sp>
      <p:sp>
        <p:nvSpPr>
          <p:cNvPr id="22" name="Shape 17"/>
          <p:cNvSpPr/>
          <p:nvPr/>
        </p:nvSpPr>
        <p:spPr>
          <a:xfrm>
            <a:off x="793075" y="5667256"/>
            <a:ext cx="6414492" cy="1937980"/>
          </a:xfrm>
          <a:prstGeom prst="roundRect">
            <a:avLst>
              <a:gd name="adj" fmla="val 7549"/>
            </a:avLst>
          </a:prstGeom>
          <a:solidFill>
            <a:srgbClr val="FFFFFF"/>
          </a:solidFill>
          <a:ln/>
        </p:spPr>
      </p:sp>
      <p:sp>
        <p:nvSpPr>
          <p:cNvPr id="23" name="Shape 18"/>
          <p:cNvSpPr/>
          <p:nvPr/>
        </p:nvSpPr>
        <p:spPr>
          <a:xfrm>
            <a:off x="793075" y="5636776"/>
            <a:ext cx="6414492" cy="121920"/>
          </a:xfrm>
          <a:prstGeom prst="roundRect">
            <a:avLst>
              <a:gd name="adj" fmla="val 74164"/>
            </a:avLst>
          </a:prstGeom>
          <a:solidFill>
            <a:srgbClr val="4950BC"/>
          </a:solidFill>
          <a:ln/>
        </p:spPr>
      </p:sp>
      <p:sp>
        <p:nvSpPr>
          <p:cNvPr id="24" name="Shape 19"/>
          <p:cNvSpPr/>
          <p:nvPr/>
        </p:nvSpPr>
        <p:spPr>
          <a:xfrm>
            <a:off x="3677364" y="5344358"/>
            <a:ext cx="645795" cy="645795"/>
          </a:xfrm>
          <a:prstGeom prst="roundRect">
            <a:avLst>
              <a:gd name="adj" fmla="val 141593"/>
            </a:avLst>
          </a:prstGeom>
          <a:solidFill>
            <a:srgbClr val="4950BC"/>
          </a:solidFill>
          <a:ln/>
        </p:spPr>
      </p:sp>
      <p:pic>
        <p:nvPicPr>
          <p:cNvPr id="25" name="Image 3" descr="preencoded.png"/>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871079" y="5538073"/>
            <a:ext cx="258247" cy="258247"/>
          </a:xfrm>
          <a:prstGeom prst="rect">
            <a:avLst/>
          </a:prstGeom>
        </p:spPr>
      </p:pic>
      <p:sp>
        <p:nvSpPr>
          <p:cNvPr id="26" name="Text 20"/>
          <p:cNvSpPr/>
          <p:nvPr/>
        </p:nvSpPr>
        <p:spPr>
          <a:xfrm>
            <a:off x="1038820" y="6205418"/>
            <a:ext cx="2691051" cy="336352"/>
          </a:xfrm>
          <a:prstGeom prst="rect">
            <a:avLst/>
          </a:prstGeom>
          <a:noFill/>
          <a:ln/>
        </p:spPr>
        <p:txBody>
          <a:bodyPr wrap="none" lIns="0" tIns="0" rIns="0" bIns="0" rtlCol="0" anchor="t"/>
          <a:lstStyle/>
          <a:p>
            <a:pPr marL="0" indent="0" algn="l">
              <a:lnSpc>
                <a:spcPts val="2600"/>
              </a:lnSpc>
              <a:buNone/>
            </a:pPr>
            <a:r>
              <a:rPr lang="en-US" sz="2100" b="1" dirty="0">
                <a:solidFill>
                  <a:srgbClr val="272525"/>
                </a:solidFill>
                <a:latin typeface="Inter Bold" pitchFamily="34" charset="0"/>
                <a:ea typeface="Inter Bold" pitchFamily="34" charset="-122"/>
                <a:cs typeface="Inter Bold" pitchFamily="34" charset="-120"/>
              </a:rPr>
              <a:t>F1-Score</a:t>
            </a:r>
            <a:endParaRPr lang="en-US" sz="2100" dirty="0"/>
          </a:p>
        </p:txBody>
      </p:sp>
      <p:sp>
        <p:nvSpPr>
          <p:cNvPr id="27" name="Text 21"/>
          <p:cNvSpPr/>
          <p:nvPr/>
        </p:nvSpPr>
        <p:spPr>
          <a:xfrm>
            <a:off x="1038820" y="6670834"/>
            <a:ext cx="5923002" cy="688658"/>
          </a:xfrm>
          <a:prstGeom prst="rect">
            <a:avLst/>
          </a:prstGeom>
          <a:noFill/>
          <a:ln/>
        </p:spPr>
        <p:txBody>
          <a:bodyPr wrap="square" lIns="0" tIns="0" rIns="0" bIns="0" rtlCol="0" anchor="t"/>
          <a:lstStyle/>
          <a:p>
            <a:pPr marL="0" indent="0" algn="l">
              <a:lnSpc>
                <a:spcPts val="2700"/>
              </a:lnSpc>
              <a:buNone/>
            </a:pPr>
            <a:r>
              <a:rPr lang="en-US" sz="1650" dirty="0">
                <a:solidFill>
                  <a:srgbClr val="272525"/>
                </a:solidFill>
                <a:latin typeface="Inter" pitchFamily="34" charset="0"/>
                <a:ea typeface="Inter" pitchFamily="34" charset="-122"/>
                <a:cs typeface="Inter" pitchFamily="34" charset="-120"/>
              </a:rPr>
              <a:t>Harmonic mean of precision and recall, balancing both metrics.</a:t>
            </a:r>
            <a:endParaRPr lang="en-US" sz="1650" dirty="0"/>
          </a:p>
        </p:txBody>
      </p:sp>
      <p:sp>
        <p:nvSpPr>
          <p:cNvPr id="28" name="Shape 22"/>
          <p:cNvSpPr/>
          <p:nvPr/>
        </p:nvSpPr>
        <p:spPr>
          <a:xfrm>
            <a:off x="7422833" y="5667256"/>
            <a:ext cx="6414492" cy="1937980"/>
          </a:xfrm>
          <a:prstGeom prst="roundRect">
            <a:avLst>
              <a:gd name="adj" fmla="val 7549"/>
            </a:avLst>
          </a:prstGeom>
          <a:solidFill>
            <a:srgbClr val="FFFFFF"/>
          </a:solidFill>
          <a:ln/>
        </p:spPr>
      </p:sp>
      <p:sp>
        <p:nvSpPr>
          <p:cNvPr id="29" name="Shape 23"/>
          <p:cNvSpPr/>
          <p:nvPr/>
        </p:nvSpPr>
        <p:spPr>
          <a:xfrm>
            <a:off x="7422833" y="5636776"/>
            <a:ext cx="6414492" cy="121920"/>
          </a:xfrm>
          <a:prstGeom prst="roundRect">
            <a:avLst>
              <a:gd name="adj" fmla="val 74164"/>
            </a:avLst>
          </a:prstGeom>
          <a:solidFill>
            <a:srgbClr val="4950BC"/>
          </a:solidFill>
          <a:ln/>
        </p:spPr>
      </p:sp>
      <p:sp>
        <p:nvSpPr>
          <p:cNvPr id="30" name="Shape 24"/>
          <p:cNvSpPr/>
          <p:nvPr/>
        </p:nvSpPr>
        <p:spPr>
          <a:xfrm>
            <a:off x="10307122" y="5344358"/>
            <a:ext cx="645795" cy="645795"/>
          </a:xfrm>
          <a:prstGeom prst="roundRect">
            <a:avLst>
              <a:gd name="adj" fmla="val 141593"/>
            </a:avLst>
          </a:prstGeom>
          <a:solidFill>
            <a:srgbClr val="4950BC"/>
          </a:solidFill>
          <a:ln/>
        </p:spPr>
      </p:sp>
      <p:pic>
        <p:nvPicPr>
          <p:cNvPr id="31" name="Image 4" descr="preencoded.png"/>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0500836" y="5538073"/>
            <a:ext cx="258247" cy="258247"/>
          </a:xfrm>
          <a:prstGeom prst="rect">
            <a:avLst/>
          </a:prstGeom>
        </p:spPr>
      </p:pic>
      <p:sp>
        <p:nvSpPr>
          <p:cNvPr id="32" name="Text 25"/>
          <p:cNvSpPr/>
          <p:nvPr/>
        </p:nvSpPr>
        <p:spPr>
          <a:xfrm>
            <a:off x="7668578" y="6205418"/>
            <a:ext cx="2691051" cy="336352"/>
          </a:xfrm>
          <a:prstGeom prst="rect">
            <a:avLst/>
          </a:prstGeom>
          <a:noFill/>
          <a:ln/>
        </p:spPr>
        <p:txBody>
          <a:bodyPr wrap="none" lIns="0" tIns="0" rIns="0" bIns="0" rtlCol="0" anchor="t"/>
          <a:lstStyle/>
          <a:p>
            <a:pPr marL="0" indent="0" algn="l">
              <a:lnSpc>
                <a:spcPts val="2600"/>
              </a:lnSpc>
              <a:buNone/>
            </a:pPr>
            <a:r>
              <a:rPr lang="en-US" sz="2100" b="1" dirty="0">
                <a:solidFill>
                  <a:srgbClr val="272525"/>
                </a:solidFill>
                <a:latin typeface="Inter Bold" pitchFamily="34" charset="0"/>
                <a:ea typeface="Inter Bold" pitchFamily="34" charset="-122"/>
                <a:cs typeface="Inter Bold" pitchFamily="34" charset="-120"/>
              </a:rPr>
              <a:t>ROC-AUC</a:t>
            </a:r>
            <a:endParaRPr lang="en-US" sz="2100" dirty="0"/>
          </a:p>
        </p:txBody>
      </p:sp>
      <p:sp>
        <p:nvSpPr>
          <p:cNvPr id="33" name="Text 26"/>
          <p:cNvSpPr/>
          <p:nvPr/>
        </p:nvSpPr>
        <p:spPr>
          <a:xfrm>
            <a:off x="7668578" y="6670834"/>
            <a:ext cx="5923002" cy="688658"/>
          </a:xfrm>
          <a:prstGeom prst="rect">
            <a:avLst/>
          </a:prstGeom>
          <a:noFill/>
          <a:ln/>
        </p:spPr>
        <p:txBody>
          <a:bodyPr wrap="square" lIns="0" tIns="0" rIns="0" bIns="0" rtlCol="0" anchor="t"/>
          <a:lstStyle/>
          <a:p>
            <a:pPr marL="0" indent="0" algn="l">
              <a:lnSpc>
                <a:spcPts val="2700"/>
              </a:lnSpc>
              <a:buNone/>
            </a:pPr>
            <a:r>
              <a:rPr lang="en-US" sz="1650" dirty="0">
                <a:solidFill>
                  <a:srgbClr val="272525"/>
                </a:solidFill>
                <a:latin typeface="Inter" pitchFamily="34" charset="0"/>
                <a:ea typeface="Inter" pitchFamily="34" charset="-122"/>
                <a:cs typeface="Inter" pitchFamily="34" charset="-120"/>
              </a:rPr>
              <a:t>Measures the model's ability to distinguish between classes across various thresholds.</a:t>
            </a:r>
            <a:endParaRPr lang="en-US" sz="1650" dirty="0"/>
          </a:p>
        </p:txBody>
      </p:sp>
      <p:pic>
        <p:nvPicPr>
          <p:cNvPr id="35" name="Picture 34">
            <a:extLst>
              <a:ext uri="{FF2B5EF4-FFF2-40B4-BE49-F238E27FC236}">
                <a16:creationId xmlns:a16="http://schemas.microsoft.com/office/drawing/2014/main" id="{20B15301-798B-1E27-2BF4-E8D0810EC546}"/>
              </a:ext>
            </a:extLst>
          </p:cNvPr>
          <p:cNvPicPr>
            <a:picLocks noChangeAspect="1"/>
          </p:cNvPicPr>
          <p:nvPr/>
        </p:nvPicPr>
        <p:blipFill>
          <a:blip r:embed="rId13"/>
          <a:stretch>
            <a:fillRect/>
          </a:stretch>
        </p:blipFill>
        <p:spPr>
          <a:xfrm>
            <a:off x="11412141" y="7753350"/>
            <a:ext cx="3162741" cy="409632"/>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546259" y="624304"/>
            <a:ext cx="5800487" cy="390168"/>
          </a:xfrm>
          <a:prstGeom prst="rect">
            <a:avLst/>
          </a:prstGeom>
          <a:noFill/>
          <a:ln/>
        </p:spPr>
        <p:txBody>
          <a:bodyPr wrap="none" lIns="0" tIns="0" rIns="0" bIns="0" rtlCol="0" anchor="t"/>
          <a:lstStyle/>
          <a:p>
            <a:pPr marL="0" indent="0" algn="l">
              <a:lnSpc>
                <a:spcPts val="3050"/>
              </a:lnSpc>
              <a:buNone/>
            </a:pPr>
            <a:r>
              <a:rPr lang="en-US" sz="3550" b="1" dirty="0">
                <a:solidFill>
                  <a:srgbClr val="000000"/>
                </a:solidFill>
                <a:latin typeface="Inter Bold" pitchFamily="34" charset="0"/>
                <a:ea typeface="Inter Bold" pitchFamily="34" charset="-122"/>
                <a:cs typeface="Inter Bold" pitchFamily="34" charset="-120"/>
              </a:rPr>
              <a:t>Important Features (Top Contributors)</a:t>
            </a:r>
            <a:endParaRPr lang="en-US" sz="3550" dirty="0"/>
          </a:p>
        </p:txBody>
      </p:sp>
      <p:sp>
        <p:nvSpPr>
          <p:cNvPr id="3" name="Text 1"/>
          <p:cNvSpPr/>
          <p:nvPr/>
        </p:nvSpPr>
        <p:spPr>
          <a:xfrm>
            <a:off x="546259" y="1396901"/>
            <a:ext cx="13537883" cy="249674"/>
          </a:xfrm>
          <a:prstGeom prst="rect">
            <a:avLst/>
          </a:prstGeom>
          <a:noFill/>
          <a:ln/>
        </p:spPr>
        <p:txBody>
          <a:bodyPr wrap="none" lIns="0" tIns="0" rIns="0" bIns="0" rtlCol="0" anchor="t"/>
          <a:lstStyle/>
          <a:p>
            <a:pPr marL="0" indent="0" algn="l">
              <a:lnSpc>
                <a:spcPts val="1950"/>
              </a:lnSpc>
              <a:buNone/>
            </a:pPr>
            <a:r>
              <a:rPr lang="en-US" sz="1750" dirty="0">
                <a:solidFill>
                  <a:srgbClr val="272525"/>
                </a:solidFill>
                <a:latin typeface="Inter" pitchFamily="34" charset="0"/>
                <a:ea typeface="Inter" pitchFamily="34" charset="-122"/>
                <a:cs typeface="Inter" pitchFamily="34" charset="-120"/>
              </a:rPr>
              <a:t>Understanding which features contribute most significantly to the prediction enhances model interpretability and provides</a:t>
            </a:r>
          </a:p>
          <a:p>
            <a:pPr marL="0" indent="0" algn="l">
              <a:buNone/>
            </a:pPr>
            <a:r>
              <a:rPr lang="en-US" sz="1750" dirty="0">
                <a:solidFill>
                  <a:srgbClr val="272525"/>
                </a:solidFill>
                <a:latin typeface="Inter" pitchFamily="34" charset="0"/>
                <a:ea typeface="Inter" pitchFamily="34" charset="-122"/>
                <a:cs typeface="Inter" pitchFamily="34" charset="-120"/>
              </a:rPr>
              <a:t> valuable insights into clinical indicators of heart disease.</a:t>
            </a:r>
            <a:endParaRPr lang="en-US" sz="1750" dirty="0"/>
          </a:p>
        </p:txBody>
      </p:sp>
      <p:pic>
        <p:nvPicPr>
          <p:cNvPr id="4" name="Image 0" descr="preencoded.png"/>
          <p:cNvPicPr>
            <a:picLocks noChangeAspect="1"/>
          </p:cNvPicPr>
          <p:nvPr/>
        </p:nvPicPr>
        <p:blipFill>
          <a:blip r:embed="rId3"/>
          <a:stretch>
            <a:fillRect/>
          </a:stretch>
        </p:blipFill>
        <p:spPr>
          <a:xfrm>
            <a:off x="546258" y="2324100"/>
            <a:ext cx="13537883" cy="5381625"/>
          </a:xfrm>
          <a:prstGeom prst="rect">
            <a:avLst/>
          </a:prstGeom>
        </p:spPr>
      </p:pic>
      <p:pic>
        <p:nvPicPr>
          <p:cNvPr id="6" name="Picture 5">
            <a:extLst>
              <a:ext uri="{FF2B5EF4-FFF2-40B4-BE49-F238E27FC236}">
                <a16:creationId xmlns:a16="http://schemas.microsoft.com/office/drawing/2014/main" id="{1AC9E691-C9E6-A8DB-C044-B7E3EBA8F2F7}"/>
              </a:ext>
            </a:extLst>
          </p:cNvPr>
          <p:cNvPicPr>
            <a:picLocks noChangeAspect="1"/>
          </p:cNvPicPr>
          <p:nvPr/>
        </p:nvPicPr>
        <p:blipFill>
          <a:blip r:embed="rId4"/>
          <a:stretch>
            <a:fillRect/>
          </a:stretch>
        </p:blipFill>
        <p:spPr>
          <a:xfrm>
            <a:off x="11334529" y="7705725"/>
            <a:ext cx="3162741" cy="409632"/>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731877"/>
            <a:ext cx="4427934" cy="425291"/>
          </a:xfrm>
          <a:prstGeom prst="rect">
            <a:avLst/>
          </a:prstGeom>
          <a:noFill/>
          <a:ln/>
        </p:spPr>
        <p:txBody>
          <a:bodyPr wrap="none" lIns="0" tIns="0" rIns="0" bIns="0" rtlCol="0" anchor="t"/>
          <a:lstStyle/>
          <a:p>
            <a:pPr marL="0" indent="0" algn="l">
              <a:lnSpc>
                <a:spcPts val="3300"/>
              </a:lnSpc>
              <a:buNone/>
            </a:pPr>
            <a:r>
              <a:rPr lang="en-US" sz="3550" b="1" dirty="0">
                <a:solidFill>
                  <a:srgbClr val="000000"/>
                </a:solidFill>
                <a:latin typeface="Inter Bold" pitchFamily="34" charset="0"/>
                <a:ea typeface="Inter Bold" pitchFamily="34" charset="-122"/>
                <a:cs typeface="Inter Bold" pitchFamily="34" charset="-120"/>
              </a:rPr>
              <a:t>Prediction Output Example</a:t>
            </a:r>
            <a:endParaRPr lang="en-US" sz="3550" dirty="0"/>
          </a:p>
        </p:txBody>
      </p:sp>
      <p:sp>
        <p:nvSpPr>
          <p:cNvPr id="4" name="Text 1"/>
          <p:cNvSpPr/>
          <p:nvPr/>
        </p:nvSpPr>
        <p:spPr>
          <a:xfrm>
            <a:off x="6280190" y="1338024"/>
            <a:ext cx="7556421" cy="544354"/>
          </a:xfrm>
          <a:prstGeom prst="rect">
            <a:avLst/>
          </a:prstGeom>
          <a:noFill/>
          <a:ln/>
        </p:spPr>
        <p:txBody>
          <a:bodyPr wrap="square" lIns="0" tIns="0" rIns="0" bIns="0" rtlCol="0" anchor="t"/>
          <a:lstStyle/>
          <a:p>
            <a:pPr marL="0" indent="0" algn="l">
              <a:buNone/>
            </a:pPr>
            <a:r>
              <a:rPr lang="en-US" sz="1750" dirty="0">
                <a:solidFill>
                  <a:srgbClr val="272525"/>
                </a:solidFill>
                <a:latin typeface="Inter" pitchFamily="34" charset="0"/>
                <a:ea typeface="Inter" pitchFamily="34" charset="-122"/>
                <a:cs typeface="Inter" pitchFamily="34" charset="-120"/>
              </a:rPr>
              <a:t>Here’s how the logistic regression model provides a quantifiable probability of heart disease for a hypothetical patient, translating complex data into an actionable clinical insight.</a:t>
            </a:r>
            <a:endParaRPr lang="en-US" sz="1750" dirty="0"/>
          </a:p>
        </p:txBody>
      </p:sp>
      <p:sp>
        <p:nvSpPr>
          <p:cNvPr id="5" name="Text 2"/>
          <p:cNvSpPr/>
          <p:nvPr/>
        </p:nvSpPr>
        <p:spPr>
          <a:xfrm>
            <a:off x="6145411" y="2590202"/>
            <a:ext cx="2142053" cy="265747"/>
          </a:xfrm>
          <a:prstGeom prst="rect">
            <a:avLst/>
          </a:prstGeom>
          <a:noFill/>
          <a:ln/>
        </p:spPr>
        <p:txBody>
          <a:bodyPr wrap="none" lIns="0" tIns="0" rIns="0" bIns="0" rtlCol="0" anchor="t"/>
          <a:lstStyle/>
          <a:p>
            <a:pPr marL="0" indent="0" algn="l">
              <a:lnSpc>
                <a:spcPts val="2050"/>
              </a:lnSpc>
              <a:buNone/>
            </a:pPr>
            <a:r>
              <a:rPr lang="en-US" sz="2400" b="1" dirty="0">
                <a:solidFill>
                  <a:srgbClr val="000000"/>
                </a:solidFill>
                <a:latin typeface="Inter Bold" pitchFamily="34" charset="0"/>
                <a:ea typeface="Inter Bold" pitchFamily="34" charset="-122"/>
                <a:cs typeface="Inter Bold" pitchFamily="34" charset="-120"/>
              </a:rPr>
              <a:t>Sample Patient Input</a:t>
            </a:r>
            <a:endParaRPr lang="en-US" sz="2400" dirty="0"/>
          </a:p>
        </p:txBody>
      </p:sp>
      <p:sp>
        <p:nvSpPr>
          <p:cNvPr id="6" name="Text 3"/>
          <p:cNvSpPr/>
          <p:nvPr/>
        </p:nvSpPr>
        <p:spPr>
          <a:xfrm>
            <a:off x="6280190" y="3036805"/>
            <a:ext cx="3570684" cy="272177"/>
          </a:xfrm>
          <a:prstGeom prst="rect">
            <a:avLst/>
          </a:prstGeom>
          <a:noFill/>
          <a:ln/>
        </p:spPr>
        <p:txBody>
          <a:bodyPr wrap="none" lIns="0" tIns="0" rIns="0" bIns="0" rtlCol="0" anchor="t"/>
          <a:lstStyle/>
          <a:p>
            <a:pPr marL="342900" indent="-342900" algn="l">
              <a:lnSpc>
                <a:spcPts val="2100"/>
              </a:lnSpc>
              <a:buSzPct val="100000"/>
              <a:buChar char="•"/>
            </a:pPr>
            <a:r>
              <a:rPr lang="en-US" sz="1400" b="1" dirty="0">
                <a:solidFill>
                  <a:srgbClr val="272525"/>
                </a:solidFill>
                <a:latin typeface="Inter" pitchFamily="34" charset="0"/>
                <a:ea typeface="Inter" pitchFamily="34" charset="-122"/>
                <a:cs typeface="Inter" pitchFamily="34" charset="-120"/>
              </a:rPr>
              <a:t>Age:</a:t>
            </a:r>
            <a:r>
              <a:rPr lang="en-US" sz="1400" dirty="0">
                <a:solidFill>
                  <a:srgbClr val="272525"/>
                </a:solidFill>
                <a:latin typeface="Inter" pitchFamily="34" charset="0"/>
                <a:ea typeface="Inter" pitchFamily="34" charset="-122"/>
                <a:cs typeface="Inter" pitchFamily="34" charset="-120"/>
              </a:rPr>
              <a:t> 58</a:t>
            </a:r>
            <a:endParaRPr lang="en-US" sz="1400" dirty="0"/>
          </a:p>
        </p:txBody>
      </p:sp>
      <p:sp>
        <p:nvSpPr>
          <p:cNvPr id="7" name="Text 4"/>
          <p:cNvSpPr/>
          <p:nvPr/>
        </p:nvSpPr>
        <p:spPr>
          <a:xfrm>
            <a:off x="6280190" y="3479004"/>
            <a:ext cx="3570684" cy="272177"/>
          </a:xfrm>
          <a:prstGeom prst="rect">
            <a:avLst/>
          </a:prstGeom>
          <a:noFill/>
          <a:ln/>
        </p:spPr>
        <p:txBody>
          <a:bodyPr wrap="none" lIns="0" tIns="0" rIns="0" bIns="0" rtlCol="0" anchor="t"/>
          <a:lstStyle/>
          <a:p>
            <a:pPr marL="342900" indent="-342900" algn="l">
              <a:lnSpc>
                <a:spcPts val="2100"/>
              </a:lnSpc>
              <a:buSzPct val="100000"/>
              <a:buChar char="•"/>
            </a:pPr>
            <a:r>
              <a:rPr lang="en-US" sz="1400" b="1" dirty="0">
                <a:solidFill>
                  <a:srgbClr val="272525"/>
                </a:solidFill>
                <a:latin typeface="Inter" pitchFamily="34" charset="0"/>
                <a:ea typeface="Inter" pitchFamily="34" charset="-122"/>
                <a:cs typeface="Inter" pitchFamily="34" charset="-120"/>
              </a:rPr>
              <a:t>CP Type:</a:t>
            </a:r>
            <a:r>
              <a:rPr lang="en-US" sz="1400" dirty="0">
                <a:solidFill>
                  <a:srgbClr val="272525"/>
                </a:solidFill>
                <a:latin typeface="Inter" pitchFamily="34" charset="0"/>
                <a:ea typeface="Inter" pitchFamily="34" charset="-122"/>
                <a:cs typeface="Inter" pitchFamily="34" charset="-120"/>
              </a:rPr>
              <a:t> Atypical Angina</a:t>
            </a:r>
            <a:endParaRPr lang="en-US" sz="1400" dirty="0"/>
          </a:p>
        </p:txBody>
      </p:sp>
      <p:sp>
        <p:nvSpPr>
          <p:cNvPr id="8" name="Text 5"/>
          <p:cNvSpPr/>
          <p:nvPr/>
        </p:nvSpPr>
        <p:spPr>
          <a:xfrm>
            <a:off x="6280190" y="3921203"/>
            <a:ext cx="3570684" cy="272177"/>
          </a:xfrm>
          <a:prstGeom prst="rect">
            <a:avLst/>
          </a:prstGeom>
          <a:noFill/>
          <a:ln/>
        </p:spPr>
        <p:txBody>
          <a:bodyPr wrap="none" lIns="0" tIns="0" rIns="0" bIns="0" rtlCol="0" anchor="t"/>
          <a:lstStyle/>
          <a:p>
            <a:pPr marL="342900" indent="-342900" algn="l">
              <a:lnSpc>
                <a:spcPts val="2100"/>
              </a:lnSpc>
              <a:buSzPct val="100000"/>
              <a:buChar char="•"/>
            </a:pPr>
            <a:r>
              <a:rPr lang="en-US" sz="1400" b="1" dirty="0">
                <a:solidFill>
                  <a:srgbClr val="272525"/>
                </a:solidFill>
                <a:latin typeface="Inter" pitchFamily="34" charset="0"/>
                <a:ea typeface="Inter" pitchFamily="34" charset="-122"/>
                <a:cs typeface="Inter" pitchFamily="34" charset="-120"/>
              </a:rPr>
              <a:t>Resting BP:</a:t>
            </a:r>
            <a:r>
              <a:rPr lang="en-US" sz="1400" dirty="0">
                <a:solidFill>
                  <a:srgbClr val="272525"/>
                </a:solidFill>
                <a:latin typeface="Inter" pitchFamily="34" charset="0"/>
                <a:ea typeface="Inter" pitchFamily="34" charset="-122"/>
                <a:cs typeface="Inter" pitchFamily="34" charset="-120"/>
              </a:rPr>
              <a:t> 140 mmHg</a:t>
            </a:r>
            <a:endParaRPr lang="en-US" sz="1400" dirty="0"/>
          </a:p>
        </p:txBody>
      </p:sp>
      <p:sp>
        <p:nvSpPr>
          <p:cNvPr id="9" name="Text 6"/>
          <p:cNvSpPr/>
          <p:nvPr/>
        </p:nvSpPr>
        <p:spPr>
          <a:xfrm>
            <a:off x="6280190" y="4374236"/>
            <a:ext cx="3570684" cy="272177"/>
          </a:xfrm>
          <a:prstGeom prst="rect">
            <a:avLst/>
          </a:prstGeom>
          <a:noFill/>
          <a:ln/>
        </p:spPr>
        <p:txBody>
          <a:bodyPr wrap="none" lIns="0" tIns="0" rIns="0" bIns="0" rtlCol="0" anchor="t"/>
          <a:lstStyle/>
          <a:p>
            <a:pPr marL="342900" indent="-342900" algn="l">
              <a:lnSpc>
                <a:spcPts val="2100"/>
              </a:lnSpc>
              <a:buSzPct val="100000"/>
              <a:buChar char="•"/>
            </a:pPr>
            <a:r>
              <a:rPr lang="en-US" sz="1400" b="1" dirty="0">
                <a:solidFill>
                  <a:srgbClr val="272525"/>
                </a:solidFill>
                <a:latin typeface="Inter" pitchFamily="34" charset="0"/>
                <a:ea typeface="Inter" pitchFamily="34" charset="-122"/>
                <a:cs typeface="Inter" pitchFamily="34" charset="-120"/>
              </a:rPr>
              <a:t>Cholesterol:</a:t>
            </a:r>
            <a:r>
              <a:rPr lang="en-US" sz="1400" dirty="0">
                <a:solidFill>
                  <a:srgbClr val="272525"/>
                </a:solidFill>
                <a:latin typeface="Inter" pitchFamily="34" charset="0"/>
                <a:ea typeface="Inter" pitchFamily="34" charset="-122"/>
                <a:cs typeface="Inter" pitchFamily="34" charset="-120"/>
              </a:rPr>
              <a:t> 250 mg/dL</a:t>
            </a:r>
            <a:endParaRPr lang="en-US" sz="1400" dirty="0"/>
          </a:p>
        </p:txBody>
      </p:sp>
      <p:sp>
        <p:nvSpPr>
          <p:cNvPr id="10" name="Text 7"/>
          <p:cNvSpPr/>
          <p:nvPr/>
        </p:nvSpPr>
        <p:spPr>
          <a:xfrm>
            <a:off x="6280190" y="4822864"/>
            <a:ext cx="3570684" cy="272177"/>
          </a:xfrm>
          <a:prstGeom prst="rect">
            <a:avLst/>
          </a:prstGeom>
          <a:noFill/>
          <a:ln/>
        </p:spPr>
        <p:txBody>
          <a:bodyPr wrap="none" lIns="0" tIns="0" rIns="0" bIns="0" rtlCol="0" anchor="t"/>
          <a:lstStyle/>
          <a:p>
            <a:pPr marL="342900" indent="-342900" algn="l">
              <a:lnSpc>
                <a:spcPts val="2100"/>
              </a:lnSpc>
              <a:buSzPct val="100000"/>
              <a:buChar char="•"/>
            </a:pPr>
            <a:r>
              <a:rPr lang="en-US" sz="1400" b="1" dirty="0">
                <a:solidFill>
                  <a:srgbClr val="272525"/>
                </a:solidFill>
                <a:latin typeface="Inter" pitchFamily="34" charset="0"/>
                <a:ea typeface="Inter" pitchFamily="34" charset="-122"/>
                <a:cs typeface="Inter" pitchFamily="34" charset="-120"/>
              </a:rPr>
              <a:t>Oldpeak:</a:t>
            </a:r>
            <a:r>
              <a:rPr lang="en-US" sz="1400" dirty="0">
                <a:solidFill>
                  <a:srgbClr val="272525"/>
                </a:solidFill>
                <a:latin typeface="Inter" pitchFamily="34" charset="0"/>
                <a:ea typeface="Inter" pitchFamily="34" charset="-122"/>
                <a:cs typeface="Inter" pitchFamily="34" charset="-120"/>
              </a:rPr>
              <a:t> 2.0</a:t>
            </a:r>
            <a:endParaRPr lang="en-US" sz="1400" dirty="0"/>
          </a:p>
        </p:txBody>
      </p:sp>
      <p:sp>
        <p:nvSpPr>
          <p:cNvPr id="11" name="Text 8"/>
          <p:cNvSpPr/>
          <p:nvPr/>
        </p:nvSpPr>
        <p:spPr>
          <a:xfrm>
            <a:off x="6280190" y="5271492"/>
            <a:ext cx="3570684" cy="272177"/>
          </a:xfrm>
          <a:prstGeom prst="rect">
            <a:avLst/>
          </a:prstGeom>
          <a:noFill/>
          <a:ln/>
        </p:spPr>
        <p:txBody>
          <a:bodyPr wrap="none" lIns="0" tIns="0" rIns="0" bIns="0" rtlCol="0" anchor="t"/>
          <a:lstStyle/>
          <a:p>
            <a:pPr marL="342900" indent="-342900" algn="l">
              <a:lnSpc>
                <a:spcPts val="2100"/>
              </a:lnSpc>
              <a:buSzPct val="100000"/>
              <a:buChar char="•"/>
            </a:pPr>
            <a:r>
              <a:rPr lang="en-US" sz="1400" dirty="0">
                <a:solidFill>
                  <a:srgbClr val="272525"/>
                </a:solidFill>
                <a:latin typeface="Inter" pitchFamily="34" charset="0"/>
                <a:ea typeface="Inter" pitchFamily="34" charset="-122"/>
                <a:cs typeface="Inter" pitchFamily="34" charset="-120"/>
              </a:rPr>
              <a:t>...</a:t>
            </a:r>
            <a:endParaRPr lang="en-US" sz="1400" dirty="0"/>
          </a:p>
        </p:txBody>
      </p:sp>
      <p:sp>
        <p:nvSpPr>
          <p:cNvPr id="12" name="Shape 9"/>
          <p:cNvSpPr/>
          <p:nvPr/>
        </p:nvSpPr>
        <p:spPr>
          <a:xfrm>
            <a:off x="10265927" y="2537221"/>
            <a:ext cx="3570684" cy="5115639"/>
          </a:xfrm>
          <a:prstGeom prst="roundRect">
            <a:avLst>
              <a:gd name="adj" fmla="val 2001"/>
            </a:avLst>
          </a:prstGeom>
          <a:solidFill>
            <a:srgbClr val="C7C9EA"/>
          </a:solidFill>
          <a:ln/>
        </p:spPr>
      </p:sp>
      <p:pic>
        <p:nvPicPr>
          <p:cNvPr id="13" name="Image 1" descr="preencoded.png"/>
          <p:cNvPicPr>
            <a:picLocks noChangeAspect="1"/>
          </p:cNvPicPr>
          <p:nvPr/>
        </p:nvPicPr>
        <p:blipFill>
          <a:blip r:embed="rId4"/>
          <a:stretch>
            <a:fillRect/>
          </a:stretch>
        </p:blipFill>
        <p:spPr>
          <a:xfrm>
            <a:off x="10644664" y="3154146"/>
            <a:ext cx="318968" cy="357899"/>
          </a:xfrm>
          <a:prstGeom prst="rect">
            <a:avLst/>
          </a:prstGeom>
        </p:spPr>
      </p:pic>
      <p:sp>
        <p:nvSpPr>
          <p:cNvPr id="14" name="Text 10"/>
          <p:cNvSpPr/>
          <p:nvPr/>
        </p:nvSpPr>
        <p:spPr>
          <a:xfrm>
            <a:off x="11124247" y="3209566"/>
            <a:ext cx="2551748" cy="318849"/>
          </a:xfrm>
          <a:prstGeom prst="rect">
            <a:avLst/>
          </a:prstGeom>
          <a:noFill/>
          <a:ln/>
        </p:spPr>
        <p:txBody>
          <a:bodyPr wrap="none" lIns="0" tIns="0" rIns="0" bIns="0" rtlCol="0" anchor="t"/>
          <a:lstStyle/>
          <a:p>
            <a:pPr marL="0" indent="0" algn="l">
              <a:lnSpc>
                <a:spcPts val="2500"/>
              </a:lnSpc>
              <a:buNone/>
            </a:pPr>
            <a:r>
              <a:rPr lang="en-US" sz="2000" b="1" dirty="0">
                <a:solidFill>
                  <a:srgbClr val="000000"/>
                </a:solidFill>
                <a:latin typeface="Inter Bold" pitchFamily="34" charset="0"/>
                <a:ea typeface="Inter Bold" pitchFamily="34" charset="-122"/>
                <a:cs typeface="Inter Bold" pitchFamily="34" charset="-120"/>
              </a:rPr>
              <a:t>Model Prediction</a:t>
            </a:r>
            <a:endParaRPr lang="en-US" sz="2000" dirty="0"/>
          </a:p>
        </p:txBody>
      </p:sp>
      <p:sp>
        <p:nvSpPr>
          <p:cNvPr id="15" name="Text 11"/>
          <p:cNvSpPr/>
          <p:nvPr/>
        </p:nvSpPr>
        <p:spPr>
          <a:xfrm>
            <a:off x="10762535" y="3921203"/>
            <a:ext cx="2741652" cy="2128599"/>
          </a:xfrm>
          <a:prstGeom prst="rect">
            <a:avLst/>
          </a:prstGeom>
          <a:noFill/>
          <a:ln/>
        </p:spPr>
        <p:txBody>
          <a:bodyPr wrap="square" lIns="0" tIns="0" rIns="0" bIns="0" rtlCol="0" anchor="t"/>
          <a:lstStyle/>
          <a:p>
            <a:pPr marL="0" indent="0" algn="l">
              <a:lnSpc>
                <a:spcPts val="8350"/>
              </a:lnSpc>
              <a:buNone/>
            </a:pPr>
            <a:r>
              <a:rPr lang="en-US" sz="4000" b="1" dirty="0">
                <a:solidFill>
                  <a:srgbClr val="000000"/>
                </a:solidFill>
                <a:latin typeface="Inter Bold" pitchFamily="34" charset="0"/>
                <a:ea typeface="Inter Bold" pitchFamily="34" charset="-122"/>
                <a:cs typeface="Inter Bold" pitchFamily="34" charset="-120"/>
              </a:rPr>
              <a:t>Probability = 72%</a:t>
            </a:r>
            <a:endParaRPr lang="en-US" sz="4000" dirty="0"/>
          </a:p>
        </p:txBody>
      </p:sp>
      <p:sp>
        <p:nvSpPr>
          <p:cNvPr id="16" name="Text 12"/>
          <p:cNvSpPr/>
          <p:nvPr/>
        </p:nvSpPr>
        <p:spPr>
          <a:xfrm>
            <a:off x="10837605" y="6326148"/>
            <a:ext cx="2741652" cy="816531"/>
          </a:xfrm>
          <a:prstGeom prst="rect">
            <a:avLst/>
          </a:prstGeom>
          <a:noFill/>
          <a:ln/>
        </p:spPr>
        <p:txBody>
          <a:bodyPr wrap="square" lIns="0" tIns="0" rIns="0" bIns="0" rtlCol="0" anchor="t"/>
          <a:lstStyle/>
          <a:p>
            <a:pPr marL="0" indent="0" algn="l">
              <a:lnSpc>
                <a:spcPts val="2100"/>
              </a:lnSpc>
              <a:buNone/>
            </a:pPr>
            <a:r>
              <a:rPr lang="en-US" sz="1300" dirty="0">
                <a:solidFill>
                  <a:srgbClr val="000000"/>
                </a:solidFill>
                <a:latin typeface="Inter" pitchFamily="34" charset="0"/>
                <a:ea typeface="Inter" pitchFamily="34" charset="-122"/>
                <a:cs typeface="Inter" pitchFamily="34" charset="-120"/>
              </a:rPr>
              <a:t>Interpretation: </a:t>
            </a:r>
            <a:r>
              <a:rPr lang="en-US" sz="1300" b="1" dirty="0">
                <a:solidFill>
                  <a:srgbClr val="000000"/>
                </a:solidFill>
                <a:latin typeface="Inter" pitchFamily="34" charset="0"/>
                <a:ea typeface="Inter" pitchFamily="34" charset="-122"/>
                <a:cs typeface="Inter" pitchFamily="34" charset="-120"/>
              </a:rPr>
              <a:t>High likelihood of heart disease</a:t>
            </a:r>
            <a:r>
              <a:rPr lang="en-US" sz="1300" dirty="0">
                <a:solidFill>
                  <a:srgbClr val="000000"/>
                </a:solidFill>
                <a:latin typeface="Inter" pitchFamily="34" charset="0"/>
                <a:ea typeface="Inter" pitchFamily="34" charset="-122"/>
                <a:cs typeface="Inter" pitchFamily="34" charset="-120"/>
              </a:rPr>
              <a:t>, suggesting further clinical investigation is warranted.</a:t>
            </a:r>
            <a:endParaRPr lang="en-US" sz="1300" dirty="0"/>
          </a:p>
        </p:txBody>
      </p:sp>
      <p:pic>
        <p:nvPicPr>
          <p:cNvPr id="18" name="Picture 17">
            <a:extLst>
              <a:ext uri="{FF2B5EF4-FFF2-40B4-BE49-F238E27FC236}">
                <a16:creationId xmlns:a16="http://schemas.microsoft.com/office/drawing/2014/main" id="{CE375F3A-5D0D-A4D0-7327-AACBCCFDE582}"/>
              </a:ext>
            </a:extLst>
          </p:cNvPr>
          <p:cNvPicPr>
            <a:picLocks noChangeAspect="1"/>
          </p:cNvPicPr>
          <p:nvPr/>
        </p:nvPicPr>
        <p:blipFill>
          <a:blip r:embed="rId5"/>
          <a:stretch>
            <a:fillRect/>
          </a:stretch>
        </p:blipFill>
        <p:spPr>
          <a:xfrm>
            <a:off x="11382154" y="7724390"/>
            <a:ext cx="3162741" cy="409632"/>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TotalTime>
  <Words>841</Words>
  <Application>Microsoft Office PowerPoint</Application>
  <PresentationFormat>Custom</PresentationFormat>
  <Paragraphs>93</Paragraphs>
  <Slides>10</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Arial</vt:lpstr>
      <vt:lpstr>Consolas</vt:lpstr>
      <vt:lpstr>Inter</vt:lpstr>
      <vt:lpstr>Inter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Anushka Sinha</cp:lastModifiedBy>
  <cp:revision>3</cp:revision>
  <dcterms:created xsi:type="dcterms:W3CDTF">2025-11-16T17:34:09Z</dcterms:created>
  <dcterms:modified xsi:type="dcterms:W3CDTF">2025-11-16T18:08:35Z</dcterms:modified>
</cp:coreProperties>
</file>